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2.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3.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4.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5.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6.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0.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drawings/drawing1.xml" ContentType="application/vnd.openxmlformats-officedocument.drawingml.chartshapes+xml"/>
  <Override PartName="/ppt/notesSlides/notesSlide21.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361" r:id="rId2"/>
    <p:sldId id="379" r:id="rId3"/>
    <p:sldId id="380" r:id="rId4"/>
    <p:sldId id="381" r:id="rId5"/>
    <p:sldId id="378" r:id="rId6"/>
    <p:sldId id="349" r:id="rId7"/>
    <p:sldId id="384" r:id="rId8"/>
    <p:sldId id="385" r:id="rId9"/>
    <p:sldId id="386" r:id="rId10"/>
    <p:sldId id="387" r:id="rId11"/>
    <p:sldId id="388" r:id="rId12"/>
    <p:sldId id="390" r:id="rId13"/>
    <p:sldId id="389" r:id="rId14"/>
    <p:sldId id="391" r:id="rId15"/>
    <p:sldId id="382" r:id="rId16"/>
    <p:sldId id="357" r:id="rId17"/>
    <p:sldId id="358" r:id="rId18"/>
    <p:sldId id="328" r:id="rId19"/>
    <p:sldId id="392" r:id="rId20"/>
    <p:sldId id="393" r:id="rId21"/>
    <p:sldId id="394" r:id="rId22"/>
    <p:sldId id="395" r:id="rId23"/>
    <p:sldId id="396" r:id="rId24"/>
    <p:sldId id="397" r:id="rId25"/>
    <p:sldId id="398" r:id="rId26"/>
    <p:sldId id="296" r:id="rId27"/>
  </p:sldIdLst>
  <p:sldSz cx="10693400" cy="7561263"/>
  <p:notesSz cx="6858000" cy="9926638"/>
  <p:defaultTextStyle>
    <a:defPPr>
      <a:defRPr lang="bg-BG"/>
    </a:defPPr>
    <a:lvl1pPr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2988" indent="-1285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5975" indent="-257175"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Елисавета Марашлиева-Нинова" initials="ЕМ" lastIdx="4" clrIdx="0">
    <p:extLst/>
  </p:cmAuthor>
  <p:cmAuthor id="2" name="Николина Стоянова" initials="НС" lastIdx="6" clrIdx="1">
    <p:extLst/>
  </p:cmAuthor>
  <p:cmAuthor id="3" name="Боряна Истаткова" initials="БИ" lastIdx="1" clrIdx="2">
    <p:extLst/>
  </p:cmAuthor>
  <p:cmAuthor id="4" name="Ирена Първанова" initials="ИП" lastIdx="7" clrIdx="3"/>
  <p:cmAuthor id="5" name="Windows User" initials="WU"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8403"/>
    <a:srgbClr val="BCB4A4"/>
    <a:srgbClr val="6F8E07"/>
    <a:srgbClr val="7F7F7F"/>
    <a:srgbClr val="9FA701"/>
    <a:srgbClr val="A3B208"/>
    <a:srgbClr val="A1A700"/>
    <a:srgbClr val="93A90B"/>
    <a:srgbClr val="C8CC2C"/>
    <a:srgbClr val="F582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4884" autoAdjust="0"/>
  </p:normalViewPr>
  <p:slideViewPr>
    <p:cSldViewPr>
      <p:cViewPr varScale="1">
        <p:scale>
          <a:sx n="66" d="100"/>
          <a:sy n="66" d="100"/>
        </p:scale>
        <p:origin x="1170" y="84"/>
      </p:cViewPr>
      <p:guideLst>
        <p:guide orient="horz" pos="2382"/>
        <p:guide pos="3368"/>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2" d="100"/>
          <a:sy n="72" d="100"/>
        </p:scale>
        <p:origin x="2838"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________________Microsoft_Excel4.xlsx"/></Relationships>
</file>

<file path=ppt/charts/_rels/chart12.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________________Microsoft_Excel5.xlsx"/></Relationships>
</file>

<file path=ppt/charts/_rels/chart14.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________________Microsoft_Excel6.xlsx"/></Relationships>
</file>

<file path=ppt/charts/_rels/chart16.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chartUserShapes" Target="../drawings/drawing1.xml"/></Relationships>
</file>

<file path=ppt/charts/_rels/chart19.xml.rels><?xml version="1.0" encoding="UTF-8" standalone="yes"?>
<Relationships xmlns="http://schemas.openxmlformats.org/package/2006/relationships"><Relationship Id="rId3" Type="http://schemas.openxmlformats.org/officeDocument/2006/relationships/package" Target="../embeddings/________________Microsoft_Excel7.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m.govrn.bg\root\OPDU\&#1054;&#1090;&#1076;&#1077;&#1083;%203%20&#1060;&#1059;\TABLES%20&#1054;&#1055;&#1044;&#1059;\&#1043;&#1088;&#1072;&#1092;&#1080;&#1082;&#1080;%20&#1054;&#1055;&#1044;&#1059;.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________________Microsoft_Excel.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________________Microsoft_Excel1.xlsx"/></Relationships>
</file>

<file path=ppt/charts/_rels/chart6.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________________Microsoft_Excel2.xlsx"/></Relationships>
</file>

<file path=ppt/charts/_rels/chart8.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________________Microsoft_Excel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716843062946306"/>
          <c:y val="0.16154556696912986"/>
          <c:w val="0.45261557392607726"/>
          <c:h val="0.77069556130741856"/>
        </c:manualLayout>
      </c:layout>
      <c:pieChart>
        <c:varyColors val="1"/>
        <c:ser>
          <c:idx val="0"/>
          <c:order val="0"/>
          <c:explosion val="6"/>
          <c:dPt>
            <c:idx val="0"/>
            <c:bubble3D val="0"/>
            <c:explosion val="14"/>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prst="relaxedInset"/>
                <a:bevelB prst="relaxedInset"/>
              </a:sp3d>
            </c:spPr>
            <c:extLst>
              <c:ext xmlns:c16="http://schemas.microsoft.com/office/drawing/2014/chart" uri="{C3380CC4-5D6E-409C-BE32-E72D297353CC}">
                <c16:uniqueId val="{00000001-D1C4-44CA-A8CE-E83847F64162}"/>
              </c:ext>
            </c:extLst>
          </c:dPt>
          <c:dPt>
            <c:idx val="1"/>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3-D1C4-44CA-A8CE-E83847F64162}"/>
              </c:ext>
            </c:extLst>
          </c:dPt>
          <c:dPt>
            <c:idx val="2"/>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0"/>
                </a:lightRig>
              </a:scene3d>
              <a:sp3d>
                <a:bevelT w="63500" h="25400" prst="relaxedInset"/>
              </a:sp3d>
            </c:spPr>
            <c:extLst>
              <c:ext xmlns:c16="http://schemas.microsoft.com/office/drawing/2014/chart" uri="{C3380CC4-5D6E-409C-BE32-E72D297353CC}">
                <c16:uniqueId val="{00000005-D1C4-44CA-A8CE-E83847F64162}"/>
              </c:ext>
            </c:extLst>
          </c:dPt>
          <c:dPt>
            <c:idx val="3"/>
            <c:bubble3D val="0"/>
            <c:spPr>
              <a:gradFill rotWithShape="1">
                <a:gsLst>
                  <a:gs pos="0">
                    <a:schemeClr val="accent2">
                      <a:lumMod val="60000"/>
                      <a:shade val="51000"/>
                      <a:satMod val="130000"/>
                    </a:schemeClr>
                  </a:gs>
                  <a:gs pos="80000">
                    <a:schemeClr val="accent2">
                      <a:lumMod val="60000"/>
                      <a:shade val="93000"/>
                      <a:satMod val="130000"/>
                    </a:schemeClr>
                  </a:gs>
                  <a:gs pos="100000">
                    <a:schemeClr val="accent2">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7-D1C4-44CA-A8CE-E83847F64162}"/>
              </c:ext>
            </c:extLst>
          </c:dPt>
          <c:dPt>
            <c:idx val="4"/>
            <c:bubble3D val="0"/>
            <c:spPr>
              <a:gradFill rotWithShape="1">
                <a:gsLst>
                  <a:gs pos="0">
                    <a:schemeClr val="accent4">
                      <a:lumMod val="60000"/>
                      <a:shade val="51000"/>
                      <a:satMod val="130000"/>
                    </a:schemeClr>
                  </a:gs>
                  <a:gs pos="80000">
                    <a:schemeClr val="accent4">
                      <a:lumMod val="60000"/>
                      <a:shade val="93000"/>
                      <a:satMod val="130000"/>
                    </a:schemeClr>
                  </a:gs>
                  <a:gs pos="100000">
                    <a:schemeClr val="accent4">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9-D1C4-44CA-A8CE-E83847F64162}"/>
              </c:ext>
            </c:extLst>
          </c:dPt>
          <c:dLbls>
            <c:dLbl>
              <c:idx val="0"/>
              <c:layout>
                <c:manualLayout>
                  <c:x val="-2.2783592200600868E-2"/>
                  <c:y val="7.006200688499771E-2"/>
                </c:manualLayout>
              </c:layout>
              <c:tx>
                <c:rich>
                  <a:bodyPr rot="0" spcFirstLastPara="1" vertOverflow="ellipsis" vert="horz" wrap="square" lIns="38100" tIns="19050" rIns="38100" bIns="19050" anchor="ctr" anchorCtr="1">
                    <a:noAutofit/>
                  </a:bodyPr>
                  <a:lstStyle/>
                  <a:p>
                    <a:pPr>
                      <a:defRPr sz="2200" b="1" i="0" u="none" strike="noStrike" kern="1200" baseline="0">
                        <a:solidFill>
                          <a:schemeClr val="tx1"/>
                        </a:solidFill>
                        <a:latin typeface="Helen Bg Light" panose="02000003080000020004" pitchFamily="50" charset="-52"/>
                        <a:ea typeface="+mn-ea"/>
                        <a:cs typeface="+mn-cs"/>
                      </a:defRPr>
                    </a:pPr>
                    <a:r>
                      <a:rPr lang="ru-RU" sz="2200" b="1">
                        <a:solidFill>
                          <a:schemeClr val="tx1"/>
                        </a:solidFill>
                      </a:rPr>
                      <a:t>ПО 1 </a:t>
                    </a:r>
                  </a:p>
                  <a:p>
                    <a:pPr>
                      <a:defRPr sz="2200" b="1">
                        <a:solidFill>
                          <a:schemeClr val="tx1"/>
                        </a:solidFill>
                        <a:latin typeface="Helen Bg Light" panose="02000003080000020004" pitchFamily="50" charset="-52"/>
                      </a:defRPr>
                    </a:pPr>
                    <a:fld id="{49B5768D-434E-4FF6-A11E-DCE7EA23C431}" type="VALUE">
                      <a:rPr lang="ru-RU" sz="2200" b="1">
                        <a:solidFill>
                          <a:schemeClr val="tx1"/>
                        </a:solidFill>
                      </a:rPr>
                      <a:pPr>
                        <a:defRPr sz="2200" b="1">
                          <a:solidFill>
                            <a:schemeClr val="tx1"/>
                          </a:solidFill>
                          <a:latin typeface="Helen Bg Light" panose="02000003080000020004" pitchFamily="50" charset="-52"/>
                        </a:defRPr>
                      </a:pPr>
                      <a:t>[СТОЙНОСТ]</a:t>
                    </a:fld>
                    <a:endParaRPr lang="bg-BG"/>
                  </a:p>
                </c:rich>
              </c:tx>
              <c:spPr>
                <a:noFill/>
                <a:ln>
                  <a:noFill/>
                </a:ln>
                <a:effectLst/>
              </c:spPr>
              <c:txPr>
                <a:bodyPr rot="0" spcFirstLastPara="1" vertOverflow="ellipsis" vert="horz" wrap="square" lIns="38100" tIns="19050" rIns="38100" bIns="19050" anchor="ctr" anchorCtr="1">
                  <a:noAutofit/>
                </a:bodyPr>
                <a:lstStyle/>
                <a:p>
                  <a:pPr>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3304890460121055"/>
                      <c:h val="0.15391362457414565"/>
                    </c:manualLayout>
                  </c15:layout>
                  <c15:dlblFieldTable/>
                  <c15:showDataLabelsRange val="0"/>
                </c:ext>
                <c:ext xmlns:c16="http://schemas.microsoft.com/office/drawing/2014/chart" uri="{C3380CC4-5D6E-409C-BE32-E72D297353CC}">
                  <c16:uniqueId val="{00000001-D1C4-44CA-A8CE-E83847F64162}"/>
                </c:ext>
              </c:extLst>
            </c:dLbl>
            <c:dLbl>
              <c:idx val="1"/>
              <c:layout>
                <c:manualLayout>
                  <c:x val="0.17860768027437968"/>
                  <c:y val="0.11216318389684451"/>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2 </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4549B8FF-06C4-4FC5-93BB-E3099CDD711B}"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[СТОЙНОСТ]</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2371591943864164"/>
                      <c:h val="0.12760093226542463"/>
                    </c:manualLayout>
                  </c15:layout>
                  <c15:dlblFieldTable/>
                  <c15:showDataLabelsRange val="0"/>
                </c:ext>
                <c:ext xmlns:c16="http://schemas.microsoft.com/office/drawing/2014/chart" uri="{C3380CC4-5D6E-409C-BE32-E72D297353CC}">
                  <c16:uniqueId val="{00000003-D1C4-44CA-A8CE-E83847F64162}"/>
                </c:ext>
              </c:extLst>
            </c:dLbl>
            <c:dLbl>
              <c:idx val="2"/>
              <c:layout>
                <c:manualLayout>
                  <c:x val="7.3772065898246517E-2"/>
                  <c:y val="0.11390360289915288"/>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3 </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DF3DE769-B058-45EF-B6D5-8DABD15ADAB0}"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[СТОЙНОСТ]</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2541659971075045"/>
                      <c:h val="0.12760093226542463"/>
                    </c:manualLayout>
                  </c15:layout>
                  <c15:dlblFieldTable/>
                  <c15:showDataLabelsRange val="0"/>
                </c:ext>
                <c:ext xmlns:c16="http://schemas.microsoft.com/office/drawing/2014/chart" uri="{C3380CC4-5D6E-409C-BE32-E72D297353CC}">
                  <c16:uniqueId val="{00000005-D1C4-44CA-A8CE-E83847F64162}"/>
                </c:ext>
              </c:extLst>
            </c:dLbl>
            <c:dLbl>
              <c:idx val="3"/>
              <c:layout>
                <c:manualLayout>
                  <c:x val="4.5343792749098263E-2"/>
                  <c:y val="-0.12075293628836033"/>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4</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DB89711A-9BED-423D-A937-2B6AA39FB4CA}"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[СТОЙНОСТ]</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4072272215973003"/>
                      <c:h val="0.12760093226542463"/>
                    </c:manualLayout>
                  </c15:layout>
                  <c15:dlblFieldTable/>
                  <c15:showDataLabelsRange val="0"/>
                </c:ext>
                <c:ext xmlns:c16="http://schemas.microsoft.com/office/drawing/2014/chart" uri="{C3380CC4-5D6E-409C-BE32-E72D297353CC}">
                  <c16:uniqueId val="{00000007-D1C4-44CA-A8CE-E83847F64162}"/>
                </c:ext>
              </c:extLst>
            </c:dLbl>
            <c:dLbl>
              <c:idx val="4"/>
              <c:layout>
                <c:manualLayout>
                  <c:x val="0.25112010001243612"/>
                  <c:y val="-4.2788049598375136E-2"/>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r>
                      <a:rPr lang="ru-RU" sz="2200" b="1" i="0" u="none" strike="noStrike" kern="1200" baseline="0">
                        <a:solidFill>
                          <a:schemeClr val="tx1"/>
                        </a:solidFill>
                        <a:latin typeface="Helen Bg Light" panose="02000003080000020004" pitchFamily="50" charset="-52"/>
                      </a:rPr>
                      <a:t>ПО 5</a:t>
                    </a:r>
                  </a:p>
                  <a:p>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fld id="{C797C2E7-62AA-4AB7-9172-1285718D956F}" type="VALUE">
                      <a:rPr lang="ru-RU" sz="2200" b="1">
                        <a:solidFill>
                          <a:schemeClr val="tx1"/>
                        </a:solidFill>
                      </a:rPr>
                      <a:pPr marL="0" marR="0" lvl="0" indent="0" algn="ctr" defTabSz="914400" rtl="0" eaLnBrk="1" fontAlgn="auto" latinLnBrk="0" hangingPunct="1">
                        <a:lnSpc>
                          <a:spcPct val="100000"/>
                        </a:lnSpc>
                        <a:spcBef>
                          <a:spcPts val="0"/>
                        </a:spcBef>
                        <a:spcAft>
                          <a:spcPts val="0"/>
                        </a:spcAft>
                        <a:buClrTx/>
                        <a:buSzTx/>
                        <a:buFontTx/>
                        <a:buNone/>
                        <a:tabLst/>
                        <a:defRPr sz="2200" b="1">
                          <a:solidFill>
                            <a:schemeClr val="tx1"/>
                          </a:solidFill>
                          <a:latin typeface="Helen Bg Light" panose="02000003080000020004" pitchFamily="50" charset="-52"/>
                        </a:defRPr>
                      </a:pPr>
                      <a:t>[СТОЙНОСТ]</a:t>
                    </a:fld>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271172799828593"/>
                      <c:h val="0.12760093226542463"/>
                    </c:manualLayout>
                  </c15:layout>
                  <c15:dlblFieldTable/>
                  <c15:showDataLabelsRange val="0"/>
                </c:ext>
                <c:ext xmlns:c16="http://schemas.microsoft.com/office/drawing/2014/chart" uri="{C3380CC4-5D6E-409C-BE32-E72D297353CC}">
                  <c16:uniqueId val="{00000009-D1C4-44CA-A8CE-E83847F64162}"/>
                </c:ext>
              </c:extLst>
            </c:dLbl>
            <c:spPr>
              <a:noFill/>
              <a:ln>
                <a:noFill/>
              </a:ln>
              <a:effectLst/>
            </c:spPr>
            <c:txPr>
              <a:bodyPr rot="0" spcFirstLastPara="1" vertOverflow="ellipsis" vert="horz" wrap="square" lIns="38100" tIns="19050" rIns="38100" bIns="19050" anchor="ctr" anchorCtr="1">
                <a:spAutoFit/>
              </a:bodyPr>
              <a:lstStyle/>
              <a:p>
                <a:pPr>
                  <a:defRPr sz="2200" b="1" i="0" u="none" strike="noStrike" kern="1200" baseline="0">
                    <a:solidFill>
                      <a:schemeClr val="tx1"/>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'Дог. Серт.'!$D$4:$D$8</c:f>
              <c:strCache>
                <c:ptCount val="5"/>
                <c:pt idx="0">
                  <c:v>ПО 1</c:v>
                </c:pt>
                <c:pt idx="1">
                  <c:v>ПО 2</c:v>
                </c:pt>
                <c:pt idx="2">
                  <c:v>ПО 3</c:v>
                </c:pt>
                <c:pt idx="3">
                  <c:v>ПО 4</c:v>
                </c:pt>
                <c:pt idx="4">
                  <c:v>ПО 5</c:v>
                </c:pt>
              </c:strCache>
            </c:strRef>
          </c:cat>
          <c:val>
            <c:numRef>
              <c:f>'Дог. Серт.'!$E$4:$E$8</c:f>
              <c:numCache>
                <c:formatCode>#,##0</c:formatCode>
                <c:ptCount val="5"/>
                <c:pt idx="0">
                  <c:v>184199663.22</c:v>
                </c:pt>
                <c:pt idx="1">
                  <c:v>51843114.469999999</c:v>
                </c:pt>
                <c:pt idx="2">
                  <c:v>31335804.140000001</c:v>
                </c:pt>
                <c:pt idx="3">
                  <c:v>103516712.66</c:v>
                </c:pt>
                <c:pt idx="4">
                  <c:v>22752498.800000001</c:v>
                </c:pt>
              </c:numCache>
            </c:numRef>
          </c:val>
          <c:extLst>
            <c:ext xmlns:c16="http://schemas.microsoft.com/office/drawing/2014/chart" uri="{C3380CC4-5D6E-409C-BE32-E72D297353CC}">
              <c16:uniqueId val="{0000000A-D1C4-44CA-A8CE-E83847F64162}"/>
            </c:ext>
          </c:extLst>
        </c:ser>
        <c:dLbls>
          <c:dLblPos val="bestFit"/>
          <c:showLegendKey val="0"/>
          <c:showVal val="1"/>
          <c:showCatName val="0"/>
          <c:showSerName val="0"/>
          <c:showPercent val="0"/>
          <c:showBubbleSize val="0"/>
          <c:showLeaderLines val="1"/>
        </c:dLbls>
        <c:firstSliceAng val="188"/>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55700621518004"/>
          <c:y val="4.0548598688133569E-2"/>
          <c:w val="0.80744299378481998"/>
          <c:h val="0.94752534287418011"/>
        </c:manualLayout>
      </c:layout>
      <c:barChart>
        <c:barDir val="bar"/>
        <c:grouping val="clustered"/>
        <c:varyColors val="0"/>
        <c:ser>
          <c:idx val="0"/>
          <c:order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invertIfNegative val="0"/>
          <c:dPt>
            <c:idx val="0"/>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1-AAED-4925-AE46-F76ED3FCC8AA}"/>
              </c:ext>
            </c:extLst>
          </c:dPt>
          <c:dPt>
            <c:idx val="1"/>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3-AAED-4925-AE46-F76ED3FCC8AA}"/>
              </c:ext>
            </c:extLst>
          </c:dPt>
          <c:dPt>
            <c:idx val="3"/>
            <c:invertIfNegative val="0"/>
            <c:bubble3D val="0"/>
            <c:extLst>
              <c:ext xmlns:c16="http://schemas.microsoft.com/office/drawing/2014/chart" uri="{C3380CC4-5D6E-409C-BE32-E72D297353CC}">
                <c16:uniqueId val="{00000004-AAED-4925-AE46-F76ED3FCC8AA}"/>
              </c:ext>
            </c:extLst>
          </c:dPt>
          <c:dPt>
            <c:idx val="4"/>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6-AAED-4925-AE46-F76ED3FCC8AA}"/>
              </c:ext>
            </c:extLst>
          </c:dPt>
          <c:dPt>
            <c:idx val="5"/>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8-AAED-4925-AE46-F76ED3FCC8AA}"/>
              </c:ext>
            </c:extLst>
          </c:dPt>
          <c:dPt>
            <c:idx val="6"/>
            <c:invertIfNegative val="0"/>
            <c:bubble3D val="0"/>
            <c:spPr>
              <a:solidFill>
                <a:srgbClr val="FFFF66"/>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A-AAED-4925-AE46-F76ED3FCC8AA}"/>
              </c:ext>
            </c:extLst>
          </c:dPt>
          <c:dPt>
            <c:idx val="7"/>
            <c:invertIfNegative val="0"/>
            <c:bubble3D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C-AAED-4925-AE46-F76ED3FCC8AA}"/>
              </c:ext>
            </c:extLst>
          </c:dPt>
          <c:dPt>
            <c:idx val="8"/>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0E-AAED-4925-AE46-F76ED3FCC8AA}"/>
              </c:ext>
            </c:extLst>
          </c:dPt>
          <c:dPt>
            <c:idx val="9"/>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0-AAED-4925-AE46-F76ED3FCC8AA}"/>
              </c:ext>
            </c:extLst>
          </c:dPt>
          <c:dPt>
            <c:idx val="10"/>
            <c:invertIfNegative val="0"/>
            <c:bubble3D val="0"/>
            <c:spPr>
              <a:solidFill>
                <a:srgbClr val="FFFF66"/>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2-AAED-4925-AE46-F76ED3FCC8AA}"/>
              </c:ext>
            </c:extLst>
          </c:dPt>
          <c:dPt>
            <c:idx val="11"/>
            <c:invertIfNegative val="0"/>
            <c:bubble3D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4-AAED-4925-AE46-F76ED3FCC8AA}"/>
              </c:ext>
            </c:extLst>
          </c:dPt>
          <c:dPt>
            <c:idx val="12"/>
            <c:invertIfNegative val="0"/>
            <c:bubble3D val="0"/>
            <c:spPr>
              <a:solidFill>
                <a:srgbClr val="92D050"/>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6-AAED-4925-AE46-F76ED3FCC8AA}"/>
              </c:ext>
            </c:extLst>
          </c:dPt>
          <c:dPt>
            <c:idx val="13"/>
            <c:invertIfNegative val="0"/>
            <c:bubble3D val="0"/>
            <c:spPr>
              <a:solidFill>
                <a:schemeClr val="tx2"/>
              </a:solidFill>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100000" t="100000"/>
                  </a:path>
                  <a:tileRect r="-100000" b="-100000"/>
                </a:grad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iblet"/>
                <a:bevelB w="114300" prst="artDeco"/>
              </a:sp3d>
            </c:spPr>
            <c:extLst>
              <c:ext xmlns:c16="http://schemas.microsoft.com/office/drawing/2014/chart" uri="{C3380CC4-5D6E-409C-BE32-E72D297353CC}">
                <c16:uniqueId val="{00000018-AAED-4925-AE46-F76ED3FCC8AA}"/>
              </c:ext>
            </c:extLst>
          </c:dPt>
          <c:dPt>
            <c:idx val="14"/>
            <c:invertIfNegative val="0"/>
            <c:bubble3D val="0"/>
            <c:spPr>
              <a:solidFill>
                <a:srgbClr val="FFFF66"/>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A-AAED-4925-AE46-F76ED3FCC8AA}"/>
              </c:ext>
            </c:extLst>
          </c:dPt>
          <c:dPt>
            <c:idx val="15"/>
            <c:invertIfNegative val="0"/>
            <c:bubble3D val="0"/>
            <c:spPr>
              <a:solidFill>
                <a:srgbClr val="333399"/>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C-AAED-4925-AE46-F76ED3FCC8AA}"/>
              </c:ext>
            </c:extLst>
          </c:dPt>
          <c:dPt>
            <c:idx val="17"/>
            <c:invertIfNegative val="0"/>
            <c:bubble3D val="0"/>
            <c:spPr>
              <a:solidFill>
                <a:schemeClr val="tx2"/>
              </a:solidFill>
              <a:ln>
                <a:noFill/>
              </a:ln>
              <a:effectLst>
                <a:outerShdw blurRad="101600" dist="63500" dir="5400000" rotWithShape="0">
                  <a:srgbClr val="000000">
                    <a:alpha val="35000"/>
                  </a:srgbClr>
                </a:outerShdw>
              </a:effectLst>
              <a:scene3d>
                <a:camera prst="orthographicFront"/>
                <a:lightRig rig="threePt" dir="t">
                  <a:rot lat="0" lon="0" rev="1200000"/>
                </a:lightRig>
              </a:scene3d>
              <a:sp3d>
                <a:bevelT w="63500" h="25400" prst="relaxedInset"/>
              </a:sp3d>
            </c:spPr>
            <c:extLst>
              <c:ext xmlns:c16="http://schemas.microsoft.com/office/drawing/2014/chart" uri="{C3380CC4-5D6E-409C-BE32-E72D297353CC}">
                <c16:uniqueId val="{0000001E-AAED-4925-AE46-F76ED3FCC8AA}"/>
              </c:ext>
            </c:extLst>
          </c:dPt>
          <c:dLbls>
            <c:spPr>
              <a:noFill/>
              <a:ln>
                <a:noFill/>
              </a:ln>
              <a:effectLst/>
            </c:spPr>
            <c:txPr>
              <a:bodyPr rot="0" spcFirstLastPara="1" vertOverflow="ellipsis" vert="horz" wrap="square" anchor="ctr" anchorCtr="1"/>
              <a:lstStyle/>
              <a:p>
                <a:pPr>
                  <a:defRPr sz="1800" b="1" i="0" u="none" strike="noStrike" kern="1200" baseline="0">
                    <a:ln>
                      <a:noFill/>
                    </a:ln>
                    <a:solidFill>
                      <a:schemeClr val="tx1"/>
                    </a:solidFill>
                    <a:latin typeface="Helen Bg Light" panose="02000003080000020004" pitchFamily="50" charset="-52"/>
                    <a:ea typeface="+mn-ea"/>
                    <a:cs typeface="+mn-cs"/>
                  </a:defRPr>
                </a:pPr>
                <a:endParaRPr lang="bg-BG"/>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multiLvlStrRef>
              <c:f>'Подадени ИП 31.05'!$A$18:$B$36</c:f>
              <c:multiLvlStrCache>
                <c:ptCount val="19"/>
                <c:lvl>
                  <c:pt idx="0">
                    <c:v>авансови</c:v>
                  </c:pt>
                  <c:pt idx="1">
                    <c:v>междинни</c:v>
                  </c:pt>
                  <c:pt idx="2">
                    <c:v>окончателни</c:v>
                  </c:pt>
                  <c:pt idx="4">
                    <c:v>авансови</c:v>
                  </c:pt>
                  <c:pt idx="5">
                    <c:v>междинни</c:v>
                  </c:pt>
                  <c:pt idx="6">
                    <c:v>окончателни</c:v>
                  </c:pt>
                  <c:pt idx="8">
                    <c:v>авансови</c:v>
                  </c:pt>
                  <c:pt idx="9">
                    <c:v>междинни</c:v>
                  </c:pt>
                  <c:pt idx="10">
                    <c:v>окончателни</c:v>
                  </c:pt>
                  <c:pt idx="12">
                    <c:v>авансови</c:v>
                  </c:pt>
                  <c:pt idx="13">
                    <c:v>междинни</c:v>
                  </c:pt>
                  <c:pt idx="14">
                    <c:v>окончателни</c:v>
                  </c:pt>
                  <c:pt idx="16">
                    <c:v>авансови</c:v>
                  </c:pt>
                  <c:pt idx="17">
                    <c:v>междинни</c:v>
                  </c:pt>
                  <c:pt idx="18">
                    <c:v>окончателни</c:v>
                  </c:pt>
                </c:lvl>
                <c:lvl>
                  <c:pt idx="0">
                    <c:v>ПО 1</c:v>
                  </c:pt>
                  <c:pt idx="4">
                    <c:v>ПО 2</c:v>
                  </c:pt>
                  <c:pt idx="8">
                    <c:v>ПО 3</c:v>
                  </c:pt>
                  <c:pt idx="12">
                    <c:v>ПО 4</c:v>
                  </c:pt>
                  <c:pt idx="16">
                    <c:v>ПО 5</c:v>
                  </c:pt>
                </c:lvl>
              </c:multiLvlStrCache>
            </c:multiLvlStrRef>
          </c:cat>
          <c:val>
            <c:numRef>
              <c:f>'Подадени ИП 31.05'!$C$18:$C$36</c:f>
              <c:numCache>
                <c:formatCode>General</c:formatCode>
                <c:ptCount val="19"/>
                <c:pt idx="0">
                  <c:v>27</c:v>
                </c:pt>
                <c:pt idx="1">
                  <c:v>49</c:v>
                </c:pt>
                <c:pt idx="2">
                  <c:v>1</c:v>
                </c:pt>
                <c:pt idx="4">
                  <c:v>50</c:v>
                </c:pt>
                <c:pt idx="5">
                  <c:v>74</c:v>
                </c:pt>
                <c:pt idx="6">
                  <c:v>12</c:v>
                </c:pt>
                <c:pt idx="8">
                  <c:v>30</c:v>
                </c:pt>
                <c:pt idx="9">
                  <c:v>74</c:v>
                </c:pt>
                <c:pt idx="10">
                  <c:v>15</c:v>
                </c:pt>
                <c:pt idx="12">
                  <c:v>35</c:v>
                </c:pt>
                <c:pt idx="13">
                  <c:v>265</c:v>
                </c:pt>
                <c:pt idx="14">
                  <c:v>38</c:v>
                </c:pt>
                <c:pt idx="16">
                  <c:v>1</c:v>
                </c:pt>
                <c:pt idx="17">
                  <c:v>15</c:v>
                </c:pt>
                <c:pt idx="18">
                  <c:v>1</c:v>
                </c:pt>
              </c:numCache>
            </c:numRef>
          </c:val>
          <c:extLst>
            <c:ext xmlns:c16="http://schemas.microsoft.com/office/drawing/2014/chart" uri="{C3380CC4-5D6E-409C-BE32-E72D297353CC}">
              <c16:uniqueId val="{0000001F-AAED-4925-AE46-F76ED3FCC8AA}"/>
            </c:ext>
          </c:extLst>
        </c:ser>
        <c:ser>
          <c:idx val="1"/>
          <c:order val="1"/>
          <c:spPr>
            <a:solidFill>
              <a:schemeClr val="accent5"/>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Pt>
            <c:idx val="5"/>
            <c:invertIfNegative val="0"/>
            <c:bubble3D val="0"/>
            <c:extLst>
              <c:ext xmlns:c16="http://schemas.microsoft.com/office/drawing/2014/chart" uri="{C3380CC4-5D6E-409C-BE32-E72D297353CC}">
                <c16:uniqueId val="{00000020-AAED-4925-AE46-F76ED3FCC8AA}"/>
              </c:ext>
            </c:extLst>
          </c:dPt>
          <c:dPt>
            <c:idx val="6"/>
            <c:invertIfNegative val="0"/>
            <c:bubble3D val="0"/>
            <c:extLst>
              <c:ext xmlns:c16="http://schemas.microsoft.com/office/drawing/2014/chart" uri="{C3380CC4-5D6E-409C-BE32-E72D297353CC}">
                <c16:uniqueId val="{00000021-AAED-4925-AE46-F76ED3FCC8AA}"/>
              </c:ext>
            </c:extLst>
          </c:dPt>
          <c:dLbls>
            <c:spPr>
              <a:noFill/>
              <a:ln>
                <a:noFill/>
              </a:ln>
              <a:effectLst/>
            </c:spPr>
            <c:txPr>
              <a:bodyPr rot="0" spcFirstLastPara="1" vertOverflow="ellipsis" vert="horz" wrap="square" anchor="ctr" anchorCtr="1"/>
              <a:lstStyle/>
              <a:p>
                <a:pPr>
                  <a:defRPr sz="1500" b="1" i="0" u="none" strike="noStrike" kern="1200" baseline="0">
                    <a:ln>
                      <a:noFill/>
                    </a:ln>
                    <a:solidFill>
                      <a:schemeClr val="dk1"/>
                    </a:solidFill>
                    <a:latin typeface="Helen Bg Light" panose="02000003080000020004" pitchFamily="50" charset="-52"/>
                    <a:ea typeface="+mn-ea"/>
                    <a:cs typeface="+mn-cs"/>
                  </a:defRPr>
                </a:pPr>
                <a:endParaRPr lang="bg-BG"/>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prstDash val="solid"/>
                      <a:round/>
                    </a:ln>
                    <a:effectLst/>
                  </c:spPr>
                </c15:leaderLines>
              </c:ext>
            </c:extLst>
          </c:dLbls>
          <c:cat>
            <c:multiLvlStrRef>
              <c:f>'Подадени ИП 31.05'!$A$18:$B$36</c:f>
              <c:multiLvlStrCache>
                <c:ptCount val="19"/>
                <c:lvl>
                  <c:pt idx="0">
                    <c:v>авансови</c:v>
                  </c:pt>
                  <c:pt idx="1">
                    <c:v>междинни</c:v>
                  </c:pt>
                  <c:pt idx="2">
                    <c:v>окончателни</c:v>
                  </c:pt>
                  <c:pt idx="4">
                    <c:v>авансови</c:v>
                  </c:pt>
                  <c:pt idx="5">
                    <c:v>междинни</c:v>
                  </c:pt>
                  <c:pt idx="6">
                    <c:v>окончателни</c:v>
                  </c:pt>
                  <c:pt idx="8">
                    <c:v>авансови</c:v>
                  </c:pt>
                  <c:pt idx="9">
                    <c:v>междинни</c:v>
                  </c:pt>
                  <c:pt idx="10">
                    <c:v>окончателни</c:v>
                  </c:pt>
                  <c:pt idx="12">
                    <c:v>авансови</c:v>
                  </c:pt>
                  <c:pt idx="13">
                    <c:v>междинни</c:v>
                  </c:pt>
                  <c:pt idx="14">
                    <c:v>окончателни</c:v>
                  </c:pt>
                  <c:pt idx="16">
                    <c:v>авансови</c:v>
                  </c:pt>
                  <c:pt idx="17">
                    <c:v>междинни</c:v>
                  </c:pt>
                  <c:pt idx="18">
                    <c:v>окончателни</c:v>
                  </c:pt>
                </c:lvl>
                <c:lvl>
                  <c:pt idx="0">
                    <c:v>ПО 1</c:v>
                  </c:pt>
                  <c:pt idx="4">
                    <c:v>ПО 2</c:v>
                  </c:pt>
                  <c:pt idx="8">
                    <c:v>ПО 3</c:v>
                  </c:pt>
                  <c:pt idx="12">
                    <c:v>ПО 4</c:v>
                  </c:pt>
                  <c:pt idx="16">
                    <c:v>ПО 5</c:v>
                  </c:pt>
                </c:lvl>
              </c:multiLvlStrCache>
            </c:multiLvlStrRef>
          </c:cat>
          <c:val>
            <c:numRef>
              <c:f>'Подадени ИП 31.05'!$D$18:$D$35</c:f>
              <c:numCache>
                <c:formatCode>General</c:formatCode>
                <c:ptCount val="18"/>
              </c:numCache>
            </c:numRef>
          </c:val>
          <c:extLst>
            <c:ext xmlns:c16="http://schemas.microsoft.com/office/drawing/2014/chart" uri="{C3380CC4-5D6E-409C-BE32-E72D297353CC}">
              <c16:uniqueId val="{00000022-AAED-4925-AE46-F76ED3FCC8AA}"/>
            </c:ext>
          </c:extLst>
        </c:ser>
        <c:dLbls>
          <c:showLegendKey val="0"/>
          <c:showVal val="0"/>
          <c:showCatName val="0"/>
          <c:showSerName val="0"/>
          <c:showPercent val="0"/>
          <c:showBubbleSize val="0"/>
        </c:dLbls>
        <c:gapWidth val="8"/>
        <c:overlap val="75"/>
        <c:axId val="-606542208"/>
        <c:axId val="-606537856"/>
      </c:barChart>
      <c:catAx>
        <c:axId val="-606542208"/>
        <c:scaling>
          <c:orientation val="maxMin"/>
        </c:scaling>
        <c:delete val="0"/>
        <c:axPos val="l"/>
        <c:numFmt formatCode="General" sourceLinked="1"/>
        <c:majorTickMark val="none"/>
        <c:minorTickMark val="none"/>
        <c:tickLblPos val="nextTo"/>
        <c:spPr>
          <a:noFill/>
          <a:ln w="12700"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sz="1500" b="0" i="0" u="none" strike="noStrike" kern="1200" baseline="0">
                <a:ln>
                  <a:noFill/>
                </a:ln>
                <a:solidFill>
                  <a:schemeClr val="tx1"/>
                </a:solidFill>
                <a:latin typeface="Helen Bg Light" panose="02000003080000020004" pitchFamily="50" charset="-52"/>
                <a:ea typeface="+mn-ea"/>
                <a:cs typeface="+mn-cs"/>
              </a:defRPr>
            </a:pPr>
            <a:endParaRPr lang="bg-BG"/>
          </a:p>
        </c:txPr>
        <c:crossAx val="-606537856"/>
        <c:crossesAt val="0"/>
        <c:auto val="1"/>
        <c:lblAlgn val="ctr"/>
        <c:lblOffset val="100"/>
        <c:noMultiLvlLbl val="0"/>
      </c:catAx>
      <c:valAx>
        <c:axId val="-606537856"/>
        <c:scaling>
          <c:orientation val="minMax"/>
        </c:scaling>
        <c:delete val="1"/>
        <c:axPos val="t"/>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crossAx val="-606542208"/>
        <c:crosses val="autoZero"/>
        <c:crossBetween val="between"/>
      </c:valAx>
      <c:spPr>
        <a:noFill/>
        <a:ln cmpd="sng">
          <a:solidFill>
            <a:schemeClr val="accent1"/>
          </a:solidFill>
        </a:ln>
        <a:effectLst>
          <a:softEdge rad="368300"/>
        </a:effectLst>
      </c:spPr>
    </c:plotArea>
    <c:plotVisOnly val="1"/>
    <c:dispBlanksAs val="gap"/>
    <c:showDLblsOverMax val="0"/>
  </c:chart>
  <c:spPr>
    <a:solidFill>
      <a:schemeClr val="accent1">
        <a:lumMod val="20000"/>
        <a:lumOff val="80000"/>
      </a:schemeClr>
    </a:solidFill>
    <a:ln w="9525" cap="flat" cmpd="sng" algn="ctr">
      <a:solidFill>
        <a:schemeClr val="tx1">
          <a:lumMod val="15000"/>
          <a:lumOff val="85000"/>
        </a:schemeClr>
      </a:solidFill>
      <a:prstDash val="solid"/>
      <a:round/>
    </a:ln>
    <a:effectLst/>
  </c:spPr>
  <c:txPr>
    <a:bodyPr/>
    <a:lstStyle/>
    <a:p>
      <a:pPr>
        <a:defRPr sz="1500" b="1">
          <a:ln>
            <a:noFill/>
          </a:ln>
          <a:latin typeface="Helen Bg Light" panose="02000003080000020004" pitchFamily="50" charset="-52"/>
        </a:defRPr>
      </a:pPr>
      <a:endParaRPr lang="bg-BG"/>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7416173570019717E-2"/>
          <c:y val="0.18629550321199143"/>
          <c:w val="0.89792964266598863"/>
          <c:h val="0.73233404710920769"/>
        </c:manualLayout>
      </c:layout>
      <c:barChart>
        <c:barDir val="col"/>
        <c:grouping val="clustered"/>
        <c:varyColors val="0"/>
        <c:ser>
          <c:idx val="0"/>
          <c:order val="0"/>
          <c:spPr>
            <a:solidFill>
              <a:srgbClr val="002060"/>
            </a:solidFill>
            <a:ln>
              <a:noFill/>
            </a:ln>
            <a:effectLst>
              <a:outerShdw blurRad="40000" dist="23000" dir="5400000" rotWithShape="0">
                <a:srgbClr val="000000">
                  <a:alpha val="35000"/>
                </a:srgbClr>
              </a:outerShdw>
            </a:effectLst>
          </c:spPr>
          <c:invertIfNegative val="0"/>
          <c:dLbls>
            <c:dLbl>
              <c:idx val="0"/>
              <c:layout>
                <c:manualLayout>
                  <c:x val="-1.9723865877712033E-3"/>
                  <c:y val="-3.783124539839383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F3F-46AB-9536-8C69BB4E25A1}"/>
                </c:ext>
              </c:extLst>
            </c:dLbl>
            <c:dLbl>
              <c:idx val="1"/>
              <c:layout>
                <c:manualLayout>
                  <c:x val="-1.9723865877712033E-3"/>
                  <c:y val="-3.360366892040004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F3F-46AB-9536-8C69BB4E25A1}"/>
                </c:ext>
              </c:extLst>
            </c:dLbl>
            <c:dLbl>
              <c:idx val="2"/>
              <c:layout>
                <c:manualLayout>
                  <c:x val="-7.2320006104728956E-17"/>
                  <c:y val="-7.078408560814267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F3F-46AB-9536-8C69BB4E25A1}"/>
                </c:ext>
              </c:extLst>
            </c:dLbl>
            <c:dLbl>
              <c:idx val="3"/>
              <c:layout>
                <c:manualLayout>
                  <c:x val="-3.1061206106633123E-4"/>
                  <c:y val="-2.362834196046693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F3F-46AB-9536-8C69BB4E25A1}"/>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Helen Bg Light" panose="02000003080000020004" pitchFamily="50" charset="-52"/>
                    <a:ea typeface="+mn-ea"/>
                    <a:cs typeface="+mn-cs"/>
                  </a:defRPr>
                </a:pPr>
                <a:endParaRPr lang="bg-BG"/>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'до-пл-ве-се'!$B$67:$B$70</c:f>
              <c:numCache>
                <c:formatCode>General</c:formatCode>
                <c:ptCount val="4"/>
                <c:pt idx="0">
                  <c:v>2016</c:v>
                </c:pt>
                <c:pt idx="1">
                  <c:v>2017</c:v>
                </c:pt>
                <c:pt idx="2">
                  <c:v>2018</c:v>
                </c:pt>
                <c:pt idx="3">
                  <c:v>2019</c:v>
                </c:pt>
              </c:numCache>
            </c:numRef>
          </c:cat>
          <c:val>
            <c:numRef>
              <c:f>'до-пл-ве-се'!$D$67:$D$70</c:f>
              <c:numCache>
                <c:formatCode>#\ ##0.0</c:formatCode>
                <c:ptCount val="4"/>
                <c:pt idx="0">
                  <c:v>5.5261894799999993</c:v>
                </c:pt>
                <c:pt idx="1">
                  <c:v>19.098483959999999</c:v>
                </c:pt>
                <c:pt idx="2">
                  <c:v>80.562222200000008</c:v>
                </c:pt>
                <c:pt idx="3">
                  <c:v>14.304318019999998</c:v>
                </c:pt>
              </c:numCache>
            </c:numRef>
          </c:val>
          <c:extLst>
            <c:ext xmlns:c16="http://schemas.microsoft.com/office/drawing/2014/chart" uri="{C3380CC4-5D6E-409C-BE32-E72D297353CC}">
              <c16:uniqueId val="{00000004-7F3F-46AB-9536-8C69BB4E25A1}"/>
            </c:ext>
          </c:extLst>
        </c:ser>
        <c:dLbls>
          <c:showLegendKey val="0"/>
          <c:showVal val="0"/>
          <c:showCatName val="0"/>
          <c:showSerName val="0"/>
          <c:showPercent val="0"/>
          <c:showBubbleSize val="0"/>
        </c:dLbls>
        <c:gapWidth val="100"/>
        <c:overlap val="-24"/>
        <c:axId val="-606541664"/>
        <c:axId val="-606541120"/>
      </c:barChart>
      <c:catAx>
        <c:axId val="-60654166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0" spcFirstLastPara="1" vertOverflow="ellipsis" wrap="square" anchor="ctr" anchorCtr="1"/>
          <a:lstStyle/>
          <a:p>
            <a:pPr>
              <a:defRPr sz="2000" b="0" i="0" u="none" strike="noStrike" kern="1200" baseline="0">
                <a:solidFill>
                  <a:srgbClr val="0000CC"/>
                </a:solidFill>
                <a:latin typeface="Helen Bg Light" panose="02000003080000020004" pitchFamily="50" charset="-52"/>
                <a:ea typeface="+mn-ea"/>
                <a:cs typeface="+mn-cs"/>
              </a:defRPr>
            </a:pPr>
            <a:endParaRPr lang="bg-BG"/>
          </a:p>
        </c:txPr>
        <c:crossAx val="-606541120"/>
        <c:crosses val="autoZero"/>
        <c:auto val="1"/>
        <c:lblAlgn val="ctr"/>
        <c:lblOffset val="100"/>
        <c:tickLblSkip val="1"/>
        <c:tickMarkSkip val="1"/>
        <c:noMultiLvlLbl val="0"/>
      </c:catAx>
      <c:valAx>
        <c:axId val="-606541120"/>
        <c:scaling>
          <c:orientation val="minMax"/>
          <c:max val="90"/>
        </c:scaling>
        <c:delete val="0"/>
        <c:axPos val="l"/>
        <c:majorGridlines>
          <c:spPr>
            <a:ln w="9525" cap="flat" cmpd="sng" algn="ctr">
              <a:solidFill>
                <a:schemeClr val="tx2">
                  <a:lumMod val="15000"/>
                  <a:lumOff val="85000"/>
                </a:schemeClr>
              </a:solidFill>
              <a:round/>
            </a:ln>
            <a:effectLst/>
          </c:spPr>
        </c:majorGridlines>
        <c:numFmt formatCode="#\ ##0.00_ ;[Red]\-#\ ##0.00\ " sourceLinked="0"/>
        <c:majorTickMark val="none"/>
        <c:minorTickMark val="none"/>
        <c:tickLblPos val="nextTo"/>
        <c:spPr>
          <a:noFill/>
          <a:ln>
            <a:noFill/>
          </a:ln>
          <a:effectLst/>
        </c:spPr>
        <c:txPr>
          <a:bodyPr rot="0" spcFirstLastPara="1" vertOverflow="ellipsis" wrap="square" anchor="ctr" anchorCtr="1"/>
          <a:lstStyle/>
          <a:p>
            <a:pPr>
              <a:defRPr sz="1400" b="0"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crossAx val="-6065416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userShapes r:id="rId4"/>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bg-BG" sz="2000" dirty="0" smtClean="0">
                <a:solidFill>
                  <a:schemeClr val="tx1"/>
                </a:solidFill>
                <a:latin typeface="Helen Bg Light" panose="02000003080000020004" pitchFamily="50" charset="-52"/>
              </a:rPr>
              <a:t>РЕАЛНО ИЗПЛАТЕНИ</a:t>
            </a:r>
            <a:r>
              <a:rPr lang="bg-BG" sz="2000" baseline="0" dirty="0" smtClean="0">
                <a:solidFill>
                  <a:schemeClr val="tx1"/>
                </a:solidFill>
                <a:latin typeface="Helen Bg Light" panose="02000003080000020004" pitchFamily="50" charset="-52"/>
              </a:rPr>
              <a:t> </a:t>
            </a:r>
            <a:r>
              <a:rPr lang="bg-BG" sz="2000" baseline="0" dirty="0">
                <a:solidFill>
                  <a:schemeClr val="tx1"/>
                </a:solidFill>
                <a:latin typeface="Helen Bg Light" panose="02000003080000020004" pitchFamily="50" charset="-52"/>
              </a:rPr>
              <a:t>СРЕДСТВА ПО </a:t>
            </a:r>
            <a:r>
              <a:rPr lang="bg-BG" sz="2000" baseline="0" dirty="0" err="1">
                <a:solidFill>
                  <a:schemeClr val="tx1"/>
                </a:solidFill>
                <a:latin typeface="Helen Bg Light" panose="02000003080000020004" pitchFamily="50" charset="-52"/>
              </a:rPr>
              <a:t>ОПДУ</a:t>
            </a:r>
            <a:r>
              <a:rPr lang="bg-BG" sz="2000" baseline="0" dirty="0">
                <a:solidFill>
                  <a:schemeClr val="tx1"/>
                </a:solidFill>
                <a:latin typeface="Helen Bg Light" panose="02000003080000020004" pitchFamily="50" charset="-52"/>
              </a:rPr>
              <a:t> по оси </a:t>
            </a:r>
            <a:r>
              <a:rPr lang="bg-BG" sz="2000" dirty="0">
                <a:solidFill>
                  <a:schemeClr val="tx1"/>
                </a:solidFill>
                <a:latin typeface="Helen Bg Light" panose="02000003080000020004" pitchFamily="50" charset="-52"/>
              </a:rPr>
              <a:t>(млн. лв</a:t>
            </a:r>
            <a:r>
              <a:rPr lang="bg-BG" sz="2000" dirty="0" smtClean="0">
                <a:solidFill>
                  <a:schemeClr val="tx1"/>
                </a:solidFill>
                <a:latin typeface="Helen Bg Light" panose="02000003080000020004" pitchFamily="50" charset="-52"/>
              </a:rPr>
              <a:t>.) </a:t>
            </a:r>
          </a:p>
          <a:p>
            <a:pPr>
              <a:defRPr/>
            </a:pPr>
            <a:r>
              <a:rPr lang="bg-BG" sz="2000" dirty="0" smtClean="0">
                <a:solidFill>
                  <a:schemeClr val="tx1"/>
                </a:solidFill>
                <a:latin typeface="Helen Bg Light" panose="02000003080000020004" pitchFamily="50" charset="-52"/>
              </a:rPr>
              <a:t>към 31.05.2019</a:t>
            </a:r>
            <a:r>
              <a:rPr lang="bg-BG" sz="2000" baseline="0" dirty="0" smtClean="0">
                <a:solidFill>
                  <a:schemeClr val="tx1"/>
                </a:solidFill>
                <a:latin typeface="Helen Bg Light" panose="02000003080000020004" pitchFamily="50" charset="-52"/>
              </a:rPr>
              <a:t> г.</a:t>
            </a:r>
            <a:endParaRPr lang="bg-BG" sz="2000" dirty="0">
              <a:solidFill>
                <a:schemeClr val="tx1"/>
              </a:solidFill>
              <a:latin typeface="Helen Bg Light" panose="02000003080000020004" pitchFamily="50" charset="-52"/>
            </a:endParaRPr>
          </a:p>
        </c:rich>
      </c:tx>
      <c:layout>
        <c:manualLayout>
          <c:xMode val="edge"/>
          <c:yMode val="edge"/>
          <c:x val="0.1325963781802022"/>
          <c:y val="2.9822882334061648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bg-BG"/>
        </a:p>
      </c:txPr>
    </c:title>
    <c:autoTitleDeleted val="0"/>
    <c:plotArea>
      <c:layout>
        <c:manualLayout>
          <c:layoutTarget val="inner"/>
          <c:xMode val="edge"/>
          <c:yMode val="edge"/>
          <c:x val="9.3195333588068016E-2"/>
          <c:y val="0.17811177461081534"/>
          <c:w val="0.88609531459131341"/>
          <c:h val="0.72317672341981654"/>
        </c:manualLayout>
      </c:layout>
      <c:barChart>
        <c:barDir val="col"/>
        <c:grouping val="clustered"/>
        <c:varyColors val="0"/>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1.5779092702169626E-2"/>
                  <c:y val="-3.8547543761754219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359B-49B7-9705-EAC7612481EF}"/>
                </c:ext>
              </c:extLst>
            </c:dLbl>
            <c:dLbl>
              <c:idx val="1"/>
              <c:layout>
                <c:manualLayout>
                  <c:x val="-6.5733782481880608E-3"/>
                  <c:y val="-1.2806035250268997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359B-49B7-9705-EAC7612481EF}"/>
                </c:ext>
              </c:extLst>
            </c:dLbl>
            <c:dLbl>
              <c:idx val="2"/>
              <c:layout>
                <c:manualLayout>
                  <c:x val="-2.6362120626729699E-3"/>
                  <c:y val="-1.9805067321286892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359B-49B7-9705-EAC7612481EF}"/>
                </c:ext>
              </c:extLst>
            </c:dLbl>
            <c:dLbl>
              <c:idx val="3"/>
              <c:layout>
                <c:manualLayout>
                  <c:x val="4.6160915785477541E-3"/>
                  <c:y val="-2.2718936860896734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59B-49B7-9705-EAC7612481EF}"/>
                </c:ext>
              </c:extLst>
            </c:dLbl>
            <c:dLbl>
              <c:idx val="4"/>
              <c:layout>
                <c:manualLayout>
                  <c:x val="-5.2685895597008566E-3"/>
                  <c:y val="-2.321678869775522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359B-49B7-9705-EAC7612481EF}"/>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002060"/>
                    </a:solidFill>
                    <a:latin typeface="Helen Bg Light" panose="02000003080000020004" pitchFamily="50" charset="-52"/>
                    <a:ea typeface="+mn-ea"/>
                    <a:cs typeface="+mn-cs"/>
                  </a:defRPr>
                </a:pPr>
                <a:endParaRPr lang="bg-BG"/>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'до-пл-ве-се (2)'!$B$34:$B$38</c:f>
              <c:strCache>
                <c:ptCount val="5"/>
                <c:pt idx="0">
                  <c:v>ПО 1</c:v>
                </c:pt>
                <c:pt idx="1">
                  <c:v>ПО 2</c:v>
                </c:pt>
                <c:pt idx="2">
                  <c:v>ПО 3</c:v>
                </c:pt>
                <c:pt idx="3">
                  <c:v>ПО 4</c:v>
                </c:pt>
                <c:pt idx="4">
                  <c:v>ПО 5</c:v>
                </c:pt>
              </c:strCache>
            </c:strRef>
          </c:cat>
          <c:val>
            <c:numRef>
              <c:f>'до-пл-ве-се (2)'!$D$34:$D$38</c:f>
              <c:numCache>
                <c:formatCode>#,##0.00</c:formatCode>
                <c:ptCount val="5"/>
                <c:pt idx="0">
                  <c:v>51.805888980000006</c:v>
                </c:pt>
                <c:pt idx="1">
                  <c:v>20.912351580000006</c:v>
                </c:pt>
                <c:pt idx="2">
                  <c:v>12.369576029999999</c:v>
                </c:pt>
                <c:pt idx="3">
                  <c:v>43.658430500000001</c:v>
                </c:pt>
                <c:pt idx="4">
                  <c:v>8.6851648800000003</c:v>
                </c:pt>
              </c:numCache>
            </c:numRef>
          </c:val>
          <c:extLst>
            <c:ext xmlns:c16="http://schemas.microsoft.com/office/drawing/2014/chart" uri="{C3380CC4-5D6E-409C-BE32-E72D297353CC}">
              <c16:uniqueId val="{00000005-359B-49B7-9705-EAC7612481EF}"/>
            </c:ext>
          </c:extLst>
        </c:ser>
        <c:dLbls>
          <c:dLblPos val="inEnd"/>
          <c:showLegendKey val="0"/>
          <c:showVal val="1"/>
          <c:showCatName val="0"/>
          <c:showSerName val="0"/>
          <c:showPercent val="0"/>
          <c:showBubbleSize val="0"/>
        </c:dLbls>
        <c:gapWidth val="100"/>
        <c:overlap val="-24"/>
        <c:axId val="-359348240"/>
        <c:axId val="-359349872"/>
      </c:barChart>
      <c:catAx>
        <c:axId val="-35934824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2000" b="0" i="0" u="none" strike="noStrike" kern="1200" baseline="0">
                <a:solidFill>
                  <a:srgbClr val="0000CC"/>
                </a:solidFill>
                <a:latin typeface="Helen Bg Light" panose="02000003080000020004" pitchFamily="50" charset="-52"/>
                <a:ea typeface="+mn-ea"/>
                <a:cs typeface="+mn-cs"/>
              </a:defRPr>
            </a:pPr>
            <a:endParaRPr lang="bg-BG"/>
          </a:p>
        </c:txPr>
        <c:crossAx val="-359349872"/>
        <c:crosses val="autoZero"/>
        <c:auto val="1"/>
        <c:lblAlgn val="ctr"/>
        <c:lblOffset val="100"/>
        <c:tickLblSkip val="1"/>
        <c:tickMarkSkip val="1"/>
        <c:noMultiLvlLbl val="0"/>
      </c:catAx>
      <c:valAx>
        <c:axId val="-3593498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0" spcFirstLastPara="1" vertOverflow="ellipsis" wrap="square" anchor="ctr" anchorCtr="1"/>
          <a:lstStyle/>
          <a:p>
            <a:pPr>
              <a:defRPr sz="1400" b="0" i="0" u="none" strike="noStrike" kern="1200" baseline="0">
                <a:solidFill>
                  <a:srgbClr val="595959"/>
                </a:solidFill>
                <a:latin typeface="Helen Bg Light" panose="02000003080000020004" pitchFamily="50" charset="-52"/>
                <a:ea typeface="+mn-ea"/>
                <a:cs typeface="+mn-cs"/>
              </a:defRPr>
            </a:pPr>
            <a:endParaRPr lang="bg-BG"/>
          </a:p>
        </c:txPr>
        <c:crossAx val="-359348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8.1250000000000003E-2"/>
          <c:y val="0.16299577001713289"/>
          <c:w val="0.90125"/>
          <c:h val="0.65198308006853156"/>
        </c:manualLayout>
      </c:layout>
      <c:barChart>
        <c:barDir val="col"/>
        <c:grouping val="clustered"/>
        <c:varyColors val="0"/>
        <c:ser>
          <c:idx val="4"/>
          <c:order val="0"/>
          <c:tx>
            <c:strRef>
              <c:f>изпълнение!$O$16</c:f>
              <c:strCache>
                <c:ptCount val="1"/>
                <c:pt idx="0">
                  <c:v>Финансов план</c:v>
                </c:pt>
              </c:strCache>
            </c:strRef>
          </c:tx>
          <c:spPr>
            <a:gradFill rotWithShape="1">
              <a:gsLst>
                <a:gs pos="0">
                  <a:schemeClr val="accent2">
                    <a:tint val="54000"/>
                    <a:shade val="51000"/>
                    <a:satMod val="130000"/>
                  </a:schemeClr>
                </a:gs>
                <a:gs pos="80000">
                  <a:schemeClr val="accent2">
                    <a:tint val="54000"/>
                    <a:shade val="93000"/>
                    <a:satMod val="130000"/>
                  </a:schemeClr>
                </a:gs>
                <a:gs pos="100000">
                  <a:schemeClr val="accent2">
                    <a:tint val="5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1.5100039545458035E-3"/>
                  <c:y val="-3.7782930590049583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48B5-4451-BCA0-E8C07582A585}"/>
                </c:ext>
              </c:extLst>
            </c:dLbl>
            <c:dLbl>
              <c:idx val="1"/>
              <c:layout>
                <c:manualLayout>
                  <c:x val="-1.5100039545457896E-3"/>
                  <c:y val="8.8056981309610014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48B5-4451-BCA0-E8C07582A585}"/>
                </c:ext>
              </c:extLst>
            </c:dLbl>
            <c:dLbl>
              <c:idx val="2"/>
              <c:layout>
                <c:manualLayout>
                  <c:x val="1.5100039545457896E-3"/>
                  <c:y val="-1.527705218897441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48B5-4451-BCA0-E8C07582A585}"/>
                </c:ext>
              </c:extLst>
            </c:dLbl>
            <c:dLbl>
              <c:idx val="3"/>
              <c:layout>
                <c:manualLayout>
                  <c:x val="-1.3590035590912106E-2"/>
                  <c:y val="-4.0528598862618805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48B5-4451-BCA0-E8C07582A585}"/>
                </c:ext>
              </c:extLst>
            </c:dLbl>
            <c:dLbl>
              <c:idx val="4"/>
              <c:layout>
                <c:manualLayout>
                  <c:x val="-6.0400158181831585E-3"/>
                  <c:y val="-2.8898554687464633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48B5-4451-BCA0-E8C07582A585}"/>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3B19B7"/>
                    </a:solidFill>
                    <a:latin typeface="Helen Bg Light" panose="02000003080000020004" pitchFamily="50" charset="-52"/>
                    <a:ea typeface="+mn-ea"/>
                    <a:cs typeface="+mn-cs"/>
                  </a:defRPr>
                </a:pPr>
                <a:endParaRPr lang="bg-BG"/>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изпълнение!$N$17:$N$21</c:f>
              <c:strCache>
                <c:ptCount val="5"/>
                <c:pt idx="0">
                  <c:v>ПО 1</c:v>
                </c:pt>
                <c:pt idx="1">
                  <c:v>ПО 2</c:v>
                </c:pt>
                <c:pt idx="2">
                  <c:v>ПО 3</c:v>
                </c:pt>
                <c:pt idx="3">
                  <c:v>ПО 4</c:v>
                </c:pt>
                <c:pt idx="4">
                  <c:v>ПО 5</c:v>
                </c:pt>
              </c:strCache>
            </c:strRef>
          </c:cat>
          <c:val>
            <c:numRef>
              <c:f>изпълнение!$O$17:$O$21</c:f>
              <c:numCache>
                <c:formatCode>#\ ##0.0</c:formatCode>
                <c:ptCount val="5"/>
                <c:pt idx="0">
                  <c:v>271.79776851920002</c:v>
                </c:pt>
                <c:pt idx="1">
                  <c:v>149.34718997659999</c:v>
                </c:pt>
                <c:pt idx="2">
                  <c:v>69.478069984400008</c:v>
                </c:pt>
                <c:pt idx="3">
                  <c:v>139.115036984</c:v>
                </c:pt>
                <c:pt idx="4">
                  <c:v>23.802085999999999</c:v>
                </c:pt>
              </c:numCache>
            </c:numRef>
          </c:val>
          <c:extLst>
            <c:ext xmlns:c16="http://schemas.microsoft.com/office/drawing/2014/chart" uri="{C3380CC4-5D6E-409C-BE32-E72D297353CC}">
              <c16:uniqueId val="{00000005-48B5-4451-BCA0-E8C07582A585}"/>
            </c:ext>
          </c:extLst>
        </c:ser>
        <c:ser>
          <c:idx val="0"/>
          <c:order val="1"/>
          <c:tx>
            <c:strRef>
              <c:f>изпълнение!$P$16</c:f>
              <c:strCache>
                <c:ptCount val="1"/>
                <c:pt idx="0">
                  <c:v>Договорени средства</c:v>
                </c:pt>
              </c:strCache>
            </c:strRef>
          </c:tx>
          <c:spPr>
            <a:gradFill rotWithShape="1">
              <a:gsLst>
                <a:gs pos="0">
                  <a:schemeClr val="accent2">
                    <a:shade val="53000"/>
                    <a:shade val="51000"/>
                    <a:satMod val="130000"/>
                  </a:schemeClr>
                </a:gs>
                <a:gs pos="80000">
                  <a:schemeClr val="accent2">
                    <a:shade val="53000"/>
                    <a:shade val="93000"/>
                    <a:satMod val="130000"/>
                  </a:schemeClr>
                </a:gs>
                <a:gs pos="100000">
                  <a:schemeClr val="accent2">
                    <a:shade val="53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3.2615702277705987E-2"/>
                  <c:y val="-2.436682704004069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C-48B5-4451-BCA0-E8C07582A585}"/>
                </c:ext>
              </c:extLst>
            </c:dLbl>
            <c:dLbl>
              <c:idx val="1"/>
              <c:layout>
                <c:manualLayout>
                  <c:x val="2.7032743037616783E-2"/>
                  <c:y val="1.154059714851881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48B5-4451-BCA0-E8C07582A585}"/>
                </c:ext>
              </c:extLst>
            </c:dLbl>
            <c:dLbl>
              <c:idx val="2"/>
              <c:layout>
                <c:manualLayout>
                  <c:x val="2.4012616718298994E-2"/>
                  <c:y val="7.8584127304123161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48B5-4451-BCA0-E8C07582A585}"/>
                </c:ext>
              </c:extLst>
            </c:dLbl>
            <c:dLbl>
              <c:idx val="3"/>
              <c:layout>
                <c:manualLayout>
                  <c:x val="3.1710083045461579E-2"/>
                  <c:y val="-1.2014618816134947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48B5-4451-BCA0-E8C07582A585}"/>
                </c:ext>
              </c:extLst>
            </c:dLbl>
            <c:dLbl>
              <c:idx val="4"/>
              <c:layout>
                <c:manualLayout>
                  <c:x val="2.4160063272732523E-2"/>
                  <c:y val="-5.7493795649847393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48B5-4451-BCA0-E8C07582A585}"/>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rgbClr val="3B19B7"/>
                    </a:solidFill>
                    <a:latin typeface="Helen Bg Light" panose="02000003080000020004" pitchFamily="50" charset="-52"/>
                    <a:ea typeface="+mn-ea"/>
                    <a:cs typeface="+mn-cs"/>
                  </a:defRPr>
                </a:pPr>
                <a:endParaRPr lang="bg-BG"/>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изпълнение!$N$17:$N$21</c:f>
              <c:strCache>
                <c:ptCount val="5"/>
                <c:pt idx="0">
                  <c:v>ПО 1</c:v>
                </c:pt>
                <c:pt idx="1">
                  <c:v>ПО 2</c:v>
                </c:pt>
                <c:pt idx="2">
                  <c:v>ПО 3</c:v>
                </c:pt>
                <c:pt idx="3">
                  <c:v>ПО 4</c:v>
                </c:pt>
                <c:pt idx="4">
                  <c:v>ПО 5</c:v>
                </c:pt>
              </c:strCache>
            </c:strRef>
          </c:cat>
          <c:val>
            <c:numRef>
              <c:f>изпълнение!$P$17:$P$21</c:f>
              <c:numCache>
                <c:formatCode>#\ ##0.0</c:formatCode>
                <c:ptCount val="5"/>
                <c:pt idx="0">
                  <c:v>184.19966321999999</c:v>
                </c:pt>
                <c:pt idx="1">
                  <c:v>51.843114469999996</c:v>
                </c:pt>
                <c:pt idx="2">
                  <c:v>31.33580414</c:v>
                </c:pt>
                <c:pt idx="3">
                  <c:v>103.51671266</c:v>
                </c:pt>
                <c:pt idx="4">
                  <c:v>22.752498800000001</c:v>
                </c:pt>
              </c:numCache>
            </c:numRef>
          </c:val>
          <c:extLst>
            <c:ext xmlns:c16="http://schemas.microsoft.com/office/drawing/2014/chart" uri="{C3380CC4-5D6E-409C-BE32-E72D297353CC}">
              <c16:uniqueId val="{0000000A-48B5-4451-BCA0-E8C07582A585}"/>
            </c:ext>
          </c:extLst>
        </c:ser>
        <c:dLbls>
          <c:showLegendKey val="0"/>
          <c:showVal val="0"/>
          <c:showCatName val="0"/>
          <c:showSerName val="0"/>
          <c:showPercent val="0"/>
          <c:showBubbleSize val="0"/>
        </c:dLbls>
        <c:gapWidth val="100"/>
        <c:overlap val="36"/>
        <c:axId val="-606549824"/>
        <c:axId val="-606542752"/>
        <c:extLst>
          <c:ext xmlns:c15="http://schemas.microsoft.com/office/drawing/2012/chart" uri="{02D57815-91ED-43cb-92C2-25804820EDAC}">
            <c15:filteredBarSeries>
              <c15:ser>
                <c:idx val="2"/>
                <c:order val="2"/>
                <c:tx>
                  <c:strRef>
                    <c:extLst>
                      <c:ext uri="{02D57815-91ED-43cb-92C2-25804820EDAC}">
                        <c15:formulaRef>
                          <c15:sqref>изпълнение!$S$7</c15:sqref>
                        </c15:formulaRef>
                      </c:ext>
                    </c:extLst>
                    <c:strCache>
                      <c:ptCount val="1"/>
                      <c:pt idx="0">
                        <c:v>44 411 258,42</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bg-BG"/>
                    </a:p>
                  </c:txPr>
                  <c:dLblPos val="ctr"/>
                  <c:showLegendKey val="0"/>
                  <c:showVal val="1"/>
                  <c:showCatName val="0"/>
                  <c:showSerName val="0"/>
                  <c:showPercent val="0"/>
                  <c:showBubbleSize val="0"/>
                  <c:showLeaderLines val="0"/>
                  <c:extLst>
                    <c:ext uri="{CE6537A1-D6FC-4f65-9D91-7224C49458BB}">
                      <c15:showLeaderLines val="0"/>
                    </c:ext>
                  </c:extLst>
                </c:dLbls>
                <c:cat>
                  <c:strRef>
                    <c:extLst>
                      <c:ext uri="{02D57815-91ED-43cb-92C2-25804820EDAC}">
                        <c15:formulaRef>
                          <c15:sqref>изпълнение!$N$17:$N$21</c15:sqref>
                        </c15:formulaRef>
                      </c:ext>
                    </c:extLst>
                    <c:strCache>
                      <c:ptCount val="5"/>
                      <c:pt idx="0">
                        <c:v>ПО 1</c:v>
                      </c:pt>
                      <c:pt idx="1">
                        <c:v>ПО 2</c:v>
                      </c:pt>
                      <c:pt idx="2">
                        <c:v>ПО 3</c:v>
                      </c:pt>
                      <c:pt idx="3">
                        <c:v>ПО 4</c:v>
                      </c:pt>
                      <c:pt idx="4">
                        <c:v>ПО 5</c:v>
                      </c:pt>
                    </c:strCache>
                  </c:strRef>
                </c:cat>
                <c:val>
                  <c:numRef>
                    <c:extLst>
                      <c:ext uri="{02D57815-91ED-43cb-92C2-25804820EDAC}">
                        <c15:formulaRef>
                          <c15:sqref>изпълнение!$S$9:$S$13</c15:sqref>
                        </c15:formulaRef>
                      </c:ext>
                    </c:extLst>
                    <c:numCache>
                      <c:formatCode>#,##0.00</c:formatCode>
                      <c:ptCount val="5"/>
                      <c:pt idx="0">
                        <c:v>9919355.7200000007</c:v>
                      </c:pt>
                      <c:pt idx="1">
                        <c:v>38569646.520000003</c:v>
                      </c:pt>
                      <c:pt idx="2">
                        <c:v>7626394.1799999997</c:v>
                      </c:pt>
                      <c:pt idx="3">
                        <c:v>118632053.72</c:v>
                      </c:pt>
                    </c:numCache>
                  </c:numRef>
                </c:val>
                <c:extLst>
                  <c:ext xmlns:c16="http://schemas.microsoft.com/office/drawing/2014/chart" uri="{C3380CC4-5D6E-409C-BE32-E72D297353CC}">
                    <c16:uniqueId val="{0000000B-48B5-4451-BCA0-E8C07582A585}"/>
                  </c:ext>
                </c:extLst>
              </c15:ser>
            </c15:filteredBarSeries>
          </c:ext>
        </c:extLst>
      </c:barChart>
      <c:catAx>
        <c:axId val="-60654982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1600" b="0" i="0" u="none" strike="noStrike" kern="1200" baseline="0">
                <a:solidFill>
                  <a:srgbClr val="3B19B7"/>
                </a:solidFill>
                <a:latin typeface="Helen Bg Light" panose="02000003080000020004" pitchFamily="50" charset="-52"/>
                <a:ea typeface="+mn-ea"/>
                <a:cs typeface="+mn-cs"/>
              </a:defRPr>
            </a:pPr>
            <a:endParaRPr lang="bg-BG"/>
          </a:p>
        </c:txPr>
        <c:crossAx val="-606542752"/>
        <c:crosses val="autoZero"/>
        <c:auto val="1"/>
        <c:lblAlgn val="ctr"/>
        <c:lblOffset val="100"/>
        <c:tickLblSkip val="1"/>
        <c:tickMarkSkip val="1"/>
        <c:noMultiLvlLbl val="0"/>
      </c:catAx>
      <c:valAx>
        <c:axId val="-606542752"/>
        <c:scaling>
          <c:orientation val="minMax"/>
        </c:scaling>
        <c:delete val="1"/>
        <c:axPos val="l"/>
        <c:majorGridlines>
          <c:spPr>
            <a:ln w="9525" cap="flat" cmpd="sng" algn="ctr">
              <a:solidFill>
                <a:schemeClr val="tx1">
                  <a:lumMod val="15000"/>
                  <a:lumOff val="85000"/>
                </a:schemeClr>
              </a:solidFill>
              <a:round/>
            </a:ln>
            <a:effectLst/>
          </c:spPr>
        </c:majorGridlines>
        <c:numFmt formatCode="#\ ##0.0" sourceLinked="1"/>
        <c:majorTickMark val="none"/>
        <c:minorTickMark val="none"/>
        <c:tickLblPos val="nextTo"/>
        <c:crossAx val="-606549824"/>
        <c:crosses val="autoZero"/>
        <c:crossBetween val="between"/>
      </c:valAx>
      <c:spPr>
        <a:noFill/>
        <a:ln>
          <a:noFill/>
        </a:ln>
        <a:effectLst/>
      </c:spPr>
    </c:plotArea>
    <c:legend>
      <c:legendPos val="b"/>
      <c:layout>
        <c:manualLayout>
          <c:xMode val="edge"/>
          <c:yMode val="edge"/>
          <c:x val="0.24099727308518282"/>
          <c:y val="0.89715970959753344"/>
          <c:w val="0.59471604533204447"/>
          <c:h val="5.9395800893391457E-2"/>
        </c:manualLayout>
      </c:layout>
      <c:overlay val="0"/>
      <c:spPr>
        <a:noFill/>
        <a:ln>
          <a:noFill/>
        </a:ln>
        <a:effectLst/>
      </c:spPr>
      <c:txPr>
        <a:bodyPr rot="0" spcFirstLastPara="1" vertOverflow="ellipsis" vert="horz" wrap="square" anchor="ctr" anchorCtr="1"/>
        <a:lstStyle/>
        <a:p>
          <a:pPr>
            <a:defRPr sz="2000" b="0" i="0" u="none" strike="noStrike" kern="1200" baseline="0">
              <a:solidFill>
                <a:sysClr val="windowText" lastClr="000000"/>
              </a:solidFill>
              <a:latin typeface="Helen Bg Light" panose="02000003080000020004" pitchFamily="50" charset="-52"/>
              <a:ea typeface="+mn-ea"/>
              <a:cs typeface="+mn-cs"/>
            </a:defRPr>
          </a:pPr>
          <a:endParaRPr lang="bg-BG"/>
        </a:p>
      </c:txPr>
    </c:legend>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bg-BG" sz="1800" b="1" i="0" cap="all" baseline="0">
                <a:solidFill>
                  <a:sysClr val="windowText" lastClr="000000"/>
                </a:solidFill>
                <a:effectLst/>
              </a:rPr>
              <a:t>ПО БРОЙ ДОГОВОРИ </a:t>
            </a:r>
            <a:endParaRPr lang="bg-BG" b="1">
              <a:solidFill>
                <a:sysClr val="windowText" lastClr="000000"/>
              </a:solidFill>
              <a:effectLst/>
            </a:endParaRPr>
          </a:p>
        </c:rich>
      </c:tx>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ser>
          <c:idx val="0"/>
          <c:order val="0"/>
          <c:explosion val="3"/>
          <c:dPt>
            <c:idx val="0"/>
            <c:bubble3D val="0"/>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25400" dist="23000" dir="5400000" sx="102000" sy="102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1-1859-4EBB-8EB3-9B090F4416F1}"/>
              </c:ext>
            </c:extLst>
          </c:dPt>
          <c:dPt>
            <c:idx val="1"/>
            <c:bubble3D val="0"/>
            <c:explosion val="7"/>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3-1859-4EBB-8EB3-9B090F4416F1}"/>
              </c:ext>
            </c:extLst>
          </c:dPt>
          <c:dPt>
            <c:idx val="2"/>
            <c:bubble3D val="0"/>
            <c:explosion val="11"/>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sp3d>
            </c:spPr>
            <c:extLst>
              <c:ext xmlns:c16="http://schemas.microsoft.com/office/drawing/2014/chart" uri="{C3380CC4-5D6E-409C-BE32-E72D297353CC}">
                <c16:uniqueId val="{00000005-1859-4EBB-8EB3-9B090F4416F1}"/>
              </c:ext>
            </c:extLst>
          </c:dPt>
          <c:dPt>
            <c:idx val="3"/>
            <c:bubble3D val="0"/>
            <c:spPr>
              <a:gradFill rotWithShape="1">
                <a:gsLst>
                  <a:gs pos="0">
                    <a:schemeClr val="accent2">
                      <a:lumMod val="60000"/>
                      <a:shade val="51000"/>
                      <a:satMod val="130000"/>
                    </a:schemeClr>
                  </a:gs>
                  <a:gs pos="80000">
                    <a:schemeClr val="accent2">
                      <a:lumMod val="60000"/>
                      <a:shade val="93000"/>
                      <a:satMod val="130000"/>
                    </a:schemeClr>
                  </a:gs>
                  <a:gs pos="100000">
                    <a:schemeClr val="accent2">
                      <a:lumMod val="60000"/>
                      <a:shade val="94000"/>
                      <a:satMod val="135000"/>
                    </a:schemeClr>
                  </a:gs>
                </a:gsLst>
                <a:lin ang="16200000" scaled="0"/>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7-1859-4EBB-8EB3-9B090F4416F1}"/>
              </c:ext>
            </c:extLst>
          </c:dPt>
          <c:dLbls>
            <c:dLbl>
              <c:idx val="0"/>
              <c:layout>
                <c:manualLayout>
                  <c:x val="-3.6898824379139342E-2"/>
                  <c:y val="0.12271401064296139"/>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Централна администрация</a:t>
                    </a:r>
                  </a:p>
                  <a:p>
                    <a:pPr>
                      <a:defRPr sz="1600" b="1">
                        <a:solidFill>
                          <a:sysClr val="windowText" lastClr="000000"/>
                        </a:solidFill>
                        <a:latin typeface="Helen Bg Light" panose="02000003080000020004" pitchFamily="50" charset="-52"/>
                      </a:defRPr>
                    </a:pPr>
                    <a:fld id="{A7752BE5-F9B2-4F22-A820-95AEEFF810D1}" type="VALUE">
                      <a:rPr lang="en-US"/>
                      <a:pPr>
                        <a:defRPr sz="1600" b="1">
                          <a:solidFill>
                            <a:sysClr val="windowText" lastClr="000000"/>
                          </a:solidFill>
                          <a:latin typeface="Helen Bg Light" panose="02000003080000020004" pitchFamily="50" charset="-52"/>
                        </a:defRPr>
                      </a:pPr>
                      <a:t>[СТОЙНОСТ]</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eparator>
</c:separator>
              <c:extLst>
                <c:ext xmlns:c15="http://schemas.microsoft.com/office/drawing/2012/chart" uri="{CE6537A1-D6FC-4f65-9D91-7224C49458BB}">
                  <c15:layout>
                    <c:manualLayout>
                      <c:w val="0.33382550335570466"/>
                      <c:h val="0.37668624755238928"/>
                    </c:manualLayout>
                  </c15:layout>
                  <c15:dlblFieldTable/>
                  <c15:showDataLabelsRange val="0"/>
                </c:ext>
                <c:ext xmlns:c16="http://schemas.microsoft.com/office/drawing/2014/chart" uri="{C3380CC4-5D6E-409C-BE32-E72D297353CC}">
                  <c16:uniqueId val="{00000001-1859-4EBB-8EB3-9B090F4416F1}"/>
                </c:ext>
              </c:extLst>
            </c:dLbl>
            <c:dLbl>
              <c:idx val="1"/>
              <c:layout>
                <c:manualLayout>
                  <c:x val="3.2750166474968022E-3"/>
                  <c:y val="-6.0545926569093168E-2"/>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Общинска администрация </a:t>
                    </a:r>
                  </a:p>
                  <a:p>
                    <a:pPr>
                      <a:defRPr sz="1600" b="1">
                        <a:solidFill>
                          <a:sysClr val="windowText" lastClr="000000"/>
                        </a:solidFill>
                        <a:latin typeface="Helen Bg Light" panose="02000003080000020004" pitchFamily="50" charset="-52"/>
                      </a:defRPr>
                    </a:pPr>
                    <a:fld id="{DD247674-DD60-4C7C-9840-54E8296A4E9E}" type="VALUE">
                      <a:rPr lang="en-US"/>
                      <a:pPr>
                        <a:defRPr sz="1600" b="1">
                          <a:solidFill>
                            <a:sysClr val="windowText" lastClr="000000"/>
                          </a:solidFill>
                          <a:latin typeface="Helen Bg Light" panose="02000003080000020004" pitchFamily="50" charset="-52"/>
                        </a:defRPr>
                      </a:pPr>
                      <a:t>[СТОЙНОСТ]</a:t>
                    </a:fld>
                    <a:r>
                      <a:rPr lang="en-US"/>
                      <a:t> договора </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7359317841792563"/>
                      <c:h val="0.30655004616791787"/>
                    </c:manualLayout>
                  </c15:layout>
                  <c15:dlblFieldTable/>
                  <c15:showDataLabelsRange val="0"/>
                </c:ext>
                <c:ext xmlns:c16="http://schemas.microsoft.com/office/drawing/2014/chart" uri="{C3380CC4-5D6E-409C-BE32-E72D297353CC}">
                  <c16:uniqueId val="{00000003-1859-4EBB-8EB3-9B090F4416F1}"/>
                </c:ext>
              </c:extLst>
            </c:dLbl>
            <c:dLbl>
              <c:idx val="2"/>
              <c:layout>
                <c:manualLayout>
                  <c:x val="5.9630546795901004E-2"/>
                  <c:y val="-2.5479293946607626E-2"/>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Съдебна система</a:t>
                    </a:r>
                  </a:p>
                  <a:p>
                    <a:pPr>
                      <a:defRPr sz="1600" b="1">
                        <a:solidFill>
                          <a:sysClr val="windowText" lastClr="000000"/>
                        </a:solidFill>
                        <a:latin typeface="Helen Bg Light" panose="02000003080000020004" pitchFamily="50" charset="-52"/>
                      </a:defRPr>
                    </a:pPr>
                    <a:r>
                      <a:rPr lang="bg-BG"/>
                      <a:t> </a:t>
                    </a:r>
                    <a:fld id="{FDCB1B31-CF07-4A69-8E8C-2B0793545EF9}" type="VALUE">
                      <a:rPr lang="en-US"/>
                      <a:pPr>
                        <a:defRPr sz="1600" b="1">
                          <a:solidFill>
                            <a:sysClr val="windowText" lastClr="000000"/>
                          </a:solidFill>
                          <a:latin typeface="Helen Bg Light" panose="02000003080000020004" pitchFamily="50" charset="-52"/>
                        </a:defRPr>
                      </a:pPr>
                      <a:t>[СТОЙНОСТ]</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1277404921700224"/>
                      <c:h val="0.25406601952533708"/>
                    </c:manualLayout>
                  </c15:layout>
                  <c15:dlblFieldTable/>
                  <c15:showDataLabelsRange val="0"/>
                </c:ext>
                <c:ext xmlns:c16="http://schemas.microsoft.com/office/drawing/2014/chart" uri="{C3380CC4-5D6E-409C-BE32-E72D297353CC}">
                  <c16:uniqueId val="{00000005-1859-4EBB-8EB3-9B090F4416F1}"/>
                </c:ext>
              </c:extLst>
            </c:dLbl>
            <c:dLbl>
              <c:idx val="3"/>
              <c:layout>
                <c:manualLayout>
                  <c:x val="0.25982950015006007"/>
                  <c:y val="-2.3933066683560578E-4"/>
                </c:manualLayout>
              </c:layout>
              <c:tx>
                <c:rich>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r>
                      <a:rPr lang="bg-BG"/>
                      <a:t>НПО</a:t>
                    </a:r>
                  </a:p>
                  <a:p>
                    <a:pPr>
                      <a:defRPr sz="1600" b="1">
                        <a:solidFill>
                          <a:sysClr val="windowText" lastClr="000000"/>
                        </a:solidFill>
                        <a:latin typeface="Helen Bg Light" panose="02000003080000020004" pitchFamily="50" charset="-52"/>
                      </a:defRPr>
                    </a:pPr>
                    <a:fld id="{B91FEDC6-02B1-48A9-8135-E96B2F7C4BE6}" type="VALUE">
                      <a:rPr lang="en-US"/>
                      <a:pPr>
                        <a:defRPr sz="1600" b="1">
                          <a:solidFill>
                            <a:sysClr val="windowText" lastClr="000000"/>
                          </a:solidFill>
                          <a:latin typeface="Helen Bg Light" panose="02000003080000020004" pitchFamily="50" charset="-52"/>
                        </a:defRPr>
                      </a:pPr>
                      <a:t>[СТОЙНОСТ]</a:t>
                    </a:fld>
                    <a:r>
                      <a:rPr lang="en-US"/>
                      <a:t> договора</a:t>
                    </a:r>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extLst>
                <c:ext xmlns:c15="http://schemas.microsoft.com/office/drawing/2012/chart" uri="{CE6537A1-D6FC-4f65-9D91-7224C49458BB}">
                  <c15:layout>
                    <c:manualLayout>
                      <c:w val="0.26227443722812688"/>
                      <c:h val="0.32830506484526861"/>
                    </c:manualLayout>
                  </c15:layout>
                  <c15:dlblFieldTable/>
                  <c15:showDataLabelsRange val="0"/>
                </c:ext>
                <c:ext xmlns:c16="http://schemas.microsoft.com/office/drawing/2014/chart" uri="{C3380CC4-5D6E-409C-BE32-E72D297353CC}">
                  <c16:uniqueId val="{00000007-1859-4EBB-8EB3-9B090F4416F1}"/>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0"/>
            <c:showSerName val="0"/>
            <c:showPercent val="0"/>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val>
            <c:numRef>
              <c:f>Сумаброй!$N$3:$N$6</c:f>
              <c:numCache>
                <c:formatCode>General</c:formatCode>
                <c:ptCount val="4"/>
                <c:pt idx="0">
                  <c:v>136</c:v>
                </c:pt>
                <c:pt idx="1">
                  <c:v>54</c:v>
                </c:pt>
                <c:pt idx="2">
                  <c:v>8</c:v>
                </c:pt>
                <c:pt idx="3">
                  <c:v>157</c:v>
                </c:pt>
              </c:numCache>
            </c:numRef>
          </c:val>
          <c:extLst>
            <c:ext xmlns:c16="http://schemas.microsoft.com/office/drawing/2014/chart" uri="{C3380CC4-5D6E-409C-BE32-E72D297353CC}">
              <c16:uniqueId val="{00000008-1859-4EBB-8EB3-9B090F4416F1}"/>
            </c:ext>
          </c:extLst>
        </c:ser>
        <c:dLbls>
          <c:dLblPos val="bestFit"/>
          <c:showLegendKey val="0"/>
          <c:showVal val="1"/>
          <c:showCatName val="0"/>
          <c:showSerName val="0"/>
          <c:showPercent val="0"/>
          <c:showBubbleSize val="0"/>
          <c:showLeaderLines val="1"/>
        </c:dLbls>
        <c:firstSliceAng val="259"/>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bg-BG" sz="1800" b="1" i="0" cap="all" baseline="0">
                <a:solidFill>
                  <a:sysClr val="windowText" lastClr="000000"/>
                </a:solidFill>
                <a:effectLst/>
              </a:rPr>
              <a:t>ПО СТОЙНОСТ </a:t>
            </a:r>
            <a:endParaRPr lang="bg-BG">
              <a:solidFill>
                <a:sysClr val="windowText" lastClr="000000"/>
              </a:solidFill>
              <a:effectLst/>
            </a:endParaRPr>
          </a:p>
        </c:rich>
      </c:tx>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ser>
          <c:idx val="0"/>
          <c:order val="0"/>
          <c:spPr>
            <a:scene3d>
              <a:camera prst="orthographicFront"/>
              <a:lightRig rig="threePt" dir="t"/>
            </a:scene3d>
            <a:sp3d>
              <a:bevelT prst="relaxedInset"/>
              <a:bevelB prst="relaxedInset"/>
            </a:sp3d>
          </c:spPr>
          <c:dPt>
            <c:idx val="0"/>
            <c:bubble3D val="0"/>
            <c:explosion val="12"/>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1-47EF-4955-979F-5DBE75E7D2F2}"/>
              </c:ext>
            </c:extLst>
          </c:dPt>
          <c:dPt>
            <c:idx val="1"/>
            <c:bubble3D val="0"/>
            <c:explosion val="19"/>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3-47EF-4955-979F-5DBE75E7D2F2}"/>
              </c:ext>
            </c:extLst>
          </c:dPt>
          <c:dPt>
            <c:idx val="2"/>
            <c:bubble3D val="0"/>
            <c:explosion val="16"/>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5-47EF-4955-979F-5DBE75E7D2F2}"/>
              </c:ext>
            </c:extLst>
          </c:dPt>
          <c:dPt>
            <c:idx val="3"/>
            <c:bubble3D val="0"/>
            <c:spPr>
              <a:gradFill rotWithShape="1">
                <a:gsLst>
                  <a:gs pos="0">
                    <a:schemeClr val="accent2">
                      <a:lumMod val="60000"/>
                      <a:shade val="51000"/>
                      <a:satMod val="130000"/>
                    </a:schemeClr>
                  </a:gs>
                  <a:gs pos="80000">
                    <a:schemeClr val="accent2">
                      <a:lumMod val="60000"/>
                      <a:shade val="93000"/>
                      <a:satMod val="130000"/>
                    </a:schemeClr>
                  </a:gs>
                  <a:gs pos="100000">
                    <a:schemeClr val="accent2">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7-47EF-4955-979F-5DBE75E7D2F2}"/>
              </c:ext>
            </c:extLst>
          </c:dPt>
          <c:dLbls>
            <c:dLbl>
              <c:idx val="0"/>
              <c:layout>
                <c:manualLayout>
                  <c:x val="1.1260758935411272E-3"/>
                  <c:y val="-6.098577544557432E-2"/>
                </c:manualLayout>
              </c:layout>
              <c:tx>
                <c:rich>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r>
                      <a:rPr lang="ru-RU"/>
                      <a:t>Централна администрация </a:t>
                    </a:r>
                  </a:p>
                  <a:p>
                    <a:pPr>
                      <a:defRPr sz="1400" b="1">
                        <a:solidFill>
                          <a:sysClr val="windowText" lastClr="000000"/>
                        </a:solidFill>
                        <a:latin typeface="Helen Bg Light" panose="02000003080000020004" pitchFamily="50" charset="-52"/>
                      </a:defRPr>
                    </a:pPr>
                    <a:fld id="{1024A1D1-175D-4447-B51C-1E9C9062FBBA}" type="VALUE">
                      <a:rPr lang="ru-RU"/>
                      <a:pPr>
                        <a:defRPr sz="1400" b="1">
                          <a:solidFill>
                            <a:sysClr val="windowText" lastClr="000000"/>
                          </a:solidFill>
                          <a:latin typeface="Helen Bg Light" panose="02000003080000020004" pitchFamily="50" charset="-52"/>
                        </a:defRPr>
                      </a:pPr>
                      <a:t>[СТОЙНОСТ]</a:t>
                    </a:fld>
                    <a:r>
                      <a:rPr lang="ru-RU"/>
                      <a:t> млн.</a:t>
                    </a:r>
                    <a:r>
                      <a:rPr lang="ru-RU" baseline="0"/>
                      <a:t> лв.</a:t>
                    </a:r>
                  </a:p>
                </c:rich>
              </c:tx>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3908329789381888"/>
                      <c:h val="0.25984494079739029"/>
                    </c:manualLayout>
                  </c15:layout>
                  <c15:dlblFieldTable/>
                  <c15:showDataLabelsRange val="0"/>
                </c:ext>
                <c:ext xmlns:c16="http://schemas.microsoft.com/office/drawing/2014/chart" uri="{C3380CC4-5D6E-409C-BE32-E72D297353CC}">
                  <c16:uniqueId val="{00000001-47EF-4955-979F-5DBE75E7D2F2}"/>
                </c:ext>
              </c:extLst>
            </c:dLbl>
            <c:dLbl>
              <c:idx val="1"/>
              <c:layout>
                <c:manualLayout>
                  <c:x val="4.0141693234148068E-2"/>
                  <c:y val="8.0914803865732077E-2"/>
                </c:manualLayout>
              </c:layout>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r>
                      <a:rPr lang="ru-RU"/>
                      <a:t>Общинска администрация                </a:t>
                    </a:r>
                    <a:fld id="{A6EED0A1-8AFF-4F5C-83B3-98FB7FDC9AEA}" type="VALUE">
                      <a:rPr lang="ru-RU"/>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t>[СТОЙНОСТ]</a:t>
                    </a:fld>
                    <a:r>
                      <a:rPr lang="ru-RU"/>
                      <a:t> </a:t>
                    </a:r>
                    <a:r>
                      <a:rPr lang="ru-RU" sz="1400" b="1" i="0" u="none" strike="noStrike" kern="1200" baseline="0">
                        <a:solidFill>
                          <a:sysClr val="windowText" lastClr="000000"/>
                        </a:solidFill>
                        <a:latin typeface="Helen Bg Light" panose="02000003080000020004" pitchFamily="50" charset="-52"/>
                      </a:rPr>
                      <a:t>млн. лв.</a:t>
                    </a:r>
                  </a:p>
                </c:rich>
              </c:tx>
              <c:spPr>
                <a:noFill/>
                <a:ln>
                  <a:noFill/>
                </a:ln>
                <a:effectLst/>
              </c:spPr>
              <c:txPr>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7127296587926508"/>
                      <c:h val="0.33379629629629631"/>
                    </c:manualLayout>
                  </c15:layout>
                  <c15:dlblFieldTable/>
                  <c15:showDataLabelsRange val="0"/>
                </c:ext>
                <c:ext xmlns:c16="http://schemas.microsoft.com/office/drawing/2014/chart" uri="{C3380CC4-5D6E-409C-BE32-E72D297353CC}">
                  <c16:uniqueId val="{00000003-47EF-4955-979F-5DBE75E7D2F2}"/>
                </c:ext>
              </c:extLst>
            </c:dLbl>
            <c:dLbl>
              <c:idx val="2"/>
              <c:layout>
                <c:manualLayout>
                  <c:x val="9.9566929133858267E-3"/>
                  <c:y val="0.17723279381743939"/>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r>
                      <a:rPr lang="ru-RU"/>
                      <a:t>Съдебна система</a:t>
                    </a:r>
                  </a:p>
                  <a:p>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fld id="{9693F573-DA0B-4FA9-AAF2-1CD483D5F8D3}" type="VALUE">
                      <a:rPr lang="ru-RU"/>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t>[СТОЙНОСТ]</a:t>
                    </a:fld>
                    <a:r>
                      <a:rPr lang="ru-RU"/>
                      <a:t> </a:t>
                    </a:r>
                    <a:r>
                      <a:rPr lang="ru-RU" sz="1400" b="1" i="0" u="none" strike="noStrike" kern="1200" baseline="0">
                        <a:solidFill>
                          <a:sysClr val="windowText" lastClr="000000"/>
                        </a:solidFill>
                        <a:latin typeface="Helen Bg Light" panose="02000003080000020004" pitchFamily="50" charset="-52"/>
                      </a:rPr>
                      <a:t>млн. лв.</a:t>
                    </a:r>
                  </a:p>
                  <a:p>
                    <a:pPr marL="0" marR="0" lvl="0" indent="0" algn="ctr" defTabSz="914400" rtl="0" eaLnBrk="1" fontAlgn="auto" latinLnBrk="0" hangingPunct="1">
                      <a:lnSpc>
                        <a:spcPct val="100000"/>
                      </a:lnSpc>
                      <a:spcBef>
                        <a:spcPts val="0"/>
                      </a:spcBef>
                      <a:spcAft>
                        <a:spcPts val="0"/>
                      </a:spcAft>
                      <a:buClrTx/>
                      <a:buSzTx/>
                      <a:buFontTx/>
                      <a:buNone/>
                      <a:tabLst/>
                      <a:defRPr sz="1400" b="1">
                        <a:solidFill>
                          <a:sysClr val="windowText" lastClr="000000"/>
                        </a:solidFill>
                        <a:latin typeface="Helen Bg Light" panose="02000003080000020004" pitchFamily="50" charset="-52"/>
                      </a:defRPr>
                    </a:pPr>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47EF-4955-979F-5DBE75E7D2F2}"/>
                </c:ext>
              </c:extLst>
            </c:dLbl>
            <c:dLbl>
              <c:idx val="3"/>
              <c:layout>
                <c:manualLayout>
                  <c:x val="2.6863048814294254E-2"/>
                  <c:y val="0.2079119083423214"/>
                </c:manualLayout>
              </c:layout>
              <c:tx>
                <c:rich>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r>
                      <a:rPr lang="bg-BG" dirty="0" smtClean="0"/>
                      <a:t>НПО</a:t>
                    </a:r>
                    <a:r>
                      <a:rPr lang="bg-BG" baseline="0" dirty="0"/>
                      <a:t>
</a:t>
                    </a:r>
                    <a:fld id="{9C93F32B-96F8-410A-9667-B26175F62B90}" type="VALUE">
                      <a:rPr lang="en-US" baseline="0"/>
                      <a:pPr>
                        <a:defRPr sz="1400" b="1">
                          <a:solidFill>
                            <a:sysClr val="windowText" lastClr="000000"/>
                          </a:solidFill>
                          <a:latin typeface="Helen Bg Light" panose="02000003080000020004" pitchFamily="50" charset="-52"/>
                        </a:defRPr>
                      </a:pPr>
                      <a:t>[СТОЙНОСТ]</a:t>
                    </a:fld>
                    <a:r>
                      <a:rPr lang="en-US" baseline="0" dirty="0"/>
                      <a:t> млн. лв.</a:t>
                    </a:r>
                  </a:p>
                </c:rich>
              </c:tx>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19879982151927122"/>
                      <c:h val="0.22468404179417262"/>
                    </c:manualLayout>
                  </c15:layout>
                  <c15:dlblFieldTable/>
                  <c15:showDataLabelsRange val="0"/>
                </c:ext>
                <c:ext xmlns:c16="http://schemas.microsoft.com/office/drawing/2014/chart" uri="{C3380CC4-5D6E-409C-BE32-E72D297353CC}">
                  <c16:uniqueId val="{00000007-47EF-4955-979F-5DBE75E7D2F2}"/>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val>
            <c:numRef>
              <c:f>Сумаброй!$C$3:$C$6</c:f>
              <c:numCache>
                <c:formatCode>#,##0</c:formatCode>
                <c:ptCount val="4"/>
                <c:pt idx="0">
                  <c:v>341.52366193</c:v>
                </c:pt>
                <c:pt idx="1">
                  <c:v>20.173938370000002</c:v>
                </c:pt>
                <c:pt idx="2">
                  <c:v>18.580218379999998</c:v>
                </c:pt>
                <c:pt idx="3">
                  <c:v>22.17246059</c:v>
                </c:pt>
              </c:numCache>
            </c:numRef>
          </c:val>
          <c:extLst>
            <c:ext xmlns:c16="http://schemas.microsoft.com/office/drawing/2014/chart" uri="{C3380CC4-5D6E-409C-BE32-E72D297353CC}">
              <c16:uniqueId val="{00000008-47EF-4955-979F-5DBE75E7D2F2}"/>
            </c:ext>
          </c:extLst>
        </c:ser>
        <c:dLbls>
          <c:dLblPos val="bestFit"/>
          <c:showLegendKey val="0"/>
          <c:showVal val="1"/>
          <c:showCatName val="0"/>
          <c:showSerName val="0"/>
          <c:showPercent val="0"/>
          <c:showBubbleSize val="0"/>
          <c:showLeaderLines val="1"/>
        </c:dLbls>
        <c:firstSliceAng val="104"/>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bg-BG"/>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6">
  <a:schemeClr val="accent3"/>
</cs:colorStyle>
</file>

<file path=ppt/charts/colors11.xml><?xml version="1.0" encoding="utf-8"?>
<cs:colorStyle xmlns:cs="http://schemas.microsoft.com/office/drawing/2012/chartStyle" xmlns:a="http://schemas.openxmlformats.org/drawingml/2006/main" meth="withinLinear" id="16">
  <a:schemeClr val="accent3"/>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withinLinear" id="16">
  <a:schemeClr val="accent3"/>
</cs:colorStyle>
</file>

<file path=ppt/charts/colors14.xml><?xml version="1.0" encoding="utf-8"?>
<cs:colorStyle xmlns:cs="http://schemas.microsoft.com/office/drawing/2012/chartStyle" xmlns:a="http://schemas.openxmlformats.org/drawingml/2006/main" meth="withinLinear" id="16">
  <a:schemeClr val="accent3"/>
</cs:colorStyle>
</file>

<file path=ppt/charts/colors15.xml><?xml version="1.0" encoding="utf-8"?>
<cs:colorStyle xmlns:cs="http://schemas.microsoft.com/office/drawing/2012/chartStyle" xmlns:a="http://schemas.openxmlformats.org/drawingml/2006/main" meth="withinLinear" id="16">
  <a:schemeClr val="accent3"/>
</cs:colorStyle>
</file>

<file path=ppt/charts/colors16.xml><?xml version="1.0" encoding="utf-8"?>
<cs:colorStyle xmlns:cs="http://schemas.microsoft.com/office/drawing/2012/chartStyle" xmlns:a="http://schemas.openxmlformats.org/drawingml/2006/main" meth="withinLinear" id="16">
  <a:schemeClr val="accent3"/>
</cs:colorStyle>
</file>

<file path=ppt/charts/colors1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withinLinear" id="14">
  <a:schemeClr val="accent1"/>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6">
  <a:schemeClr val="accent3"/>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withinLinear" id="16">
  <a:schemeClr val="accent3"/>
</cs:colorStyle>
</file>

<file path=ppt/charts/colors8.xml><?xml version="1.0" encoding="utf-8"?>
<cs:colorStyle xmlns:cs="http://schemas.microsoft.com/office/drawing/2012/chartStyle" xmlns:a="http://schemas.openxmlformats.org/drawingml/2006/main" meth="withinLinear" id="16">
  <a:schemeClr val="accent3"/>
</cs:colorStyle>
</file>

<file path=ppt/charts/colors9.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8.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19.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639A4B-8F3D-444A-AEA9-25D053EB286A}" type="doc">
      <dgm:prSet loTypeId="urn:microsoft.com/office/officeart/2005/8/layout/radial5" loCatId="cycle" qsTypeId="urn:microsoft.com/office/officeart/2005/8/quickstyle/3d2" qsCatId="3D" csTypeId="urn:microsoft.com/office/officeart/2005/8/colors/colorful2" csCatId="colorful" phldr="1"/>
      <dgm:spPr/>
      <dgm:t>
        <a:bodyPr/>
        <a:lstStyle/>
        <a:p>
          <a:endParaRPr lang="en-US"/>
        </a:p>
      </dgm:t>
    </dgm:pt>
    <dgm:pt modelId="{35D09A60-C9B1-408F-93D9-67A9F3432AEC}">
      <dgm:prSet phldrT="[Text]" custT="1"/>
      <dgm:spPr/>
      <dgm:t>
        <a:bodyPr/>
        <a:lstStyle/>
        <a:p>
          <a:r>
            <a:rPr lang="bg-BG" sz="3500" dirty="0" err="1" smtClean="0">
              <a:latin typeface="Helen Bg "/>
              <a:cs typeface="Times New Roman" panose="02020603050405020304" pitchFamily="18" charset="0"/>
            </a:rPr>
            <a:t>ИГРП</a:t>
          </a:r>
          <a:r>
            <a:rPr lang="bg-BG" sz="3500" dirty="0" smtClean="0">
              <a:latin typeface="Helen Bg "/>
              <a:cs typeface="Times New Roman" panose="02020603050405020304" pitchFamily="18" charset="0"/>
            </a:rPr>
            <a:t> 2019</a:t>
          </a:r>
          <a:endParaRPr lang="en-US" sz="3500" dirty="0">
            <a:latin typeface="Helen Bg "/>
            <a:cs typeface="Times New Roman" panose="02020603050405020304" pitchFamily="18" charset="0"/>
          </a:endParaRPr>
        </a:p>
      </dgm:t>
    </dgm:pt>
    <dgm:pt modelId="{91345762-2C82-4924-B418-BE03F4B25959}" type="parTrans" cxnId="{0D1DCCEB-F61F-4CC9-B762-037503BAD995}">
      <dgm:prSet/>
      <dgm:spPr/>
      <dgm:t>
        <a:bodyPr/>
        <a:lstStyle/>
        <a:p>
          <a:endParaRPr lang="en-US"/>
        </a:p>
      </dgm:t>
    </dgm:pt>
    <dgm:pt modelId="{514D00EC-97DC-4976-A6D6-5398C8549C57}" type="sibTrans" cxnId="{0D1DCCEB-F61F-4CC9-B762-037503BAD995}">
      <dgm:prSet/>
      <dgm:spPr/>
      <dgm:t>
        <a:bodyPr/>
        <a:lstStyle/>
        <a:p>
          <a:endParaRPr lang="en-US"/>
        </a:p>
      </dgm:t>
    </dgm:pt>
    <dgm:pt modelId="{09DAB16F-76AB-4826-BF97-29483FCDC97C}">
      <dgm:prSet phldrT="[Text]" custT="1"/>
      <dgm:spPr/>
      <dgm:t>
        <a:bodyPr/>
        <a:lstStyle/>
        <a:p>
          <a:r>
            <a:rPr lang="ru-RU" sz="1500" dirty="0" smtClean="0">
              <a:latin typeface="Helen Bg Light" panose="02000003080000020004" pitchFamily="50" charset="-52"/>
            </a:rPr>
            <a:t>Устойчиво повишаване на качеството на </a:t>
          </a:r>
        </a:p>
        <a:p>
          <a:r>
            <a:rPr lang="ru-RU" sz="1500" dirty="0" smtClean="0">
              <a:latin typeface="Helen Bg Light" panose="02000003080000020004" pitchFamily="50" charset="-52"/>
            </a:rPr>
            <a:t>д-та на НИП и повишаване на комп. на магистратите и съд. служители чрез ефективно обучение – </a:t>
          </a:r>
        </a:p>
        <a:p>
          <a:r>
            <a:rPr lang="ru-RU" sz="1500" dirty="0" smtClean="0">
              <a:latin typeface="Helen Bg Light" panose="02000003080000020004" pitchFamily="50" charset="-52"/>
            </a:rPr>
            <a:t>10 млн. лв.</a:t>
          </a:r>
          <a:endParaRPr lang="en-US" sz="1500" dirty="0">
            <a:latin typeface="Helen Bg Light" panose="02000003080000020004" pitchFamily="50" charset="-52"/>
          </a:endParaRPr>
        </a:p>
      </dgm:t>
    </dgm:pt>
    <dgm:pt modelId="{08A02049-71F9-4D19-9AEC-39ED2780A485}" type="parTrans" cxnId="{3454755A-177B-4420-9796-664852F4D35F}">
      <dgm:prSet/>
      <dgm:spPr/>
      <dgm:t>
        <a:bodyPr/>
        <a:lstStyle/>
        <a:p>
          <a:endParaRPr lang="en-US"/>
        </a:p>
      </dgm:t>
    </dgm:pt>
    <dgm:pt modelId="{1F1A89EA-37D1-4CDA-AAFC-4A37510B555D}" type="sibTrans" cxnId="{3454755A-177B-4420-9796-664852F4D35F}">
      <dgm:prSet/>
      <dgm:spPr/>
      <dgm:t>
        <a:bodyPr/>
        <a:lstStyle/>
        <a:p>
          <a:endParaRPr lang="en-US"/>
        </a:p>
      </dgm:t>
    </dgm:pt>
    <dgm:pt modelId="{1EDF19EF-4902-4309-8B68-86F2D9A38483}">
      <dgm:prSet phldrT="[Text]" custT="1"/>
      <dgm:spPr>
        <a:solidFill>
          <a:schemeClr val="accent6"/>
        </a:solidFill>
      </dgm:spPr>
      <dgm:t>
        <a:bodyPr/>
        <a:lstStyle/>
        <a:p>
          <a:r>
            <a:rPr lang="ru-RU" sz="1500" dirty="0" smtClean="0">
              <a:latin typeface="Helen Bg Light" panose="02000003080000020004" pitchFamily="50" charset="-52"/>
            </a:rPr>
            <a:t>Обучения за служителите в администрацията, организирани от ДИ към МВнР и НСОРБ – </a:t>
          </a:r>
        </a:p>
        <a:p>
          <a:r>
            <a:rPr lang="ru-RU" sz="1500" dirty="0" smtClean="0">
              <a:latin typeface="Helen Bg Light" panose="02000003080000020004" pitchFamily="50" charset="-52"/>
            </a:rPr>
            <a:t>6,4 млн. лв.</a:t>
          </a:r>
          <a:endParaRPr lang="en-US" sz="1500" dirty="0">
            <a:latin typeface="Helen Bg Light" panose="02000003080000020004" pitchFamily="50" charset="-52"/>
          </a:endParaRPr>
        </a:p>
      </dgm:t>
    </dgm:pt>
    <dgm:pt modelId="{55D5DC8F-EFB6-45C7-A6F9-6D21E350C8C3}" type="parTrans" cxnId="{2BF041E4-F71C-410D-8F48-51B9989E79A7}">
      <dgm:prSet/>
      <dgm:spPr/>
      <dgm:t>
        <a:bodyPr/>
        <a:lstStyle/>
        <a:p>
          <a:endParaRPr lang="en-US"/>
        </a:p>
      </dgm:t>
    </dgm:pt>
    <dgm:pt modelId="{CE4D095B-F917-4116-A871-AD7EE8C3EB38}" type="sibTrans" cxnId="{2BF041E4-F71C-410D-8F48-51B9989E79A7}">
      <dgm:prSet/>
      <dgm:spPr/>
      <dgm:t>
        <a:bodyPr/>
        <a:lstStyle/>
        <a:p>
          <a:endParaRPr lang="en-US"/>
        </a:p>
      </dgm:t>
    </dgm:pt>
    <dgm:pt modelId="{A8887544-2609-487E-B13D-072A62BD7563}">
      <dgm:prSet phldrT="[Text]" custT="1"/>
      <dgm:spPr/>
      <dgm:t>
        <a:bodyPr/>
        <a:lstStyle/>
        <a:p>
          <a:r>
            <a:rPr lang="ru-RU" sz="1400" dirty="0" smtClean="0">
              <a:latin typeface="Helen Bg Light" panose="02000003080000020004" pitchFamily="50" charset="-52"/>
            </a:rPr>
            <a:t>Развиване на капацитета за внедряване и прилагане на CAF в администраци-ите  – </a:t>
          </a:r>
          <a:endParaRPr lang="en-US" sz="1400" dirty="0" smtClean="0">
            <a:latin typeface="Helen Bg Light" panose="02000003080000020004" pitchFamily="50" charset="-52"/>
          </a:endParaRPr>
        </a:p>
        <a:p>
          <a:r>
            <a:rPr lang="ru-RU" sz="1400" dirty="0" smtClean="0">
              <a:latin typeface="Helen Bg Light" panose="02000003080000020004" pitchFamily="50" charset="-52"/>
            </a:rPr>
            <a:t>1 млн. лв.</a:t>
          </a:r>
          <a:endParaRPr lang="en-US" sz="1400" dirty="0">
            <a:latin typeface="Helen Bg Light" panose="02000003080000020004" pitchFamily="50" charset="-52"/>
          </a:endParaRPr>
        </a:p>
      </dgm:t>
    </dgm:pt>
    <dgm:pt modelId="{2376414A-3C13-446D-A71C-11507F1808D6}" type="parTrans" cxnId="{0E11748A-11A8-4E06-9B1F-A13F88A83FF9}">
      <dgm:prSet/>
      <dgm:spPr/>
      <dgm:t>
        <a:bodyPr/>
        <a:lstStyle/>
        <a:p>
          <a:endParaRPr lang="en-US"/>
        </a:p>
      </dgm:t>
    </dgm:pt>
    <dgm:pt modelId="{181B0A99-97EB-4718-87C4-DF6C105056E6}" type="sibTrans" cxnId="{0E11748A-11A8-4E06-9B1F-A13F88A83FF9}">
      <dgm:prSet/>
      <dgm:spPr/>
      <dgm:t>
        <a:bodyPr/>
        <a:lstStyle/>
        <a:p>
          <a:endParaRPr lang="en-US"/>
        </a:p>
      </dgm:t>
    </dgm:pt>
    <dgm:pt modelId="{30E76524-1AEC-4E88-9798-EC2B3B30CE66}">
      <dgm:prSet custT="1"/>
      <dgm:spPr/>
      <dgm:t>
        <a:bodyPr/>
        <a:lstStyle/>
        <a:p>
          <a:endParaRPr lang="ru-RU" sz="1500" dirty="0" smtClean="0">
            <a:latin typeface="Helen Bg Light" panose="02000003080000020004" pitchFamily="50" charset="-52"/>
          </a:endParaRPr>
        </a:p>
        <a:p>
          <a:r>
            <a:rPr lang="ru-RU" sz="1500" dirty="0" smtClean="0">
              <a:latin typeface="Helen Bg Light" panose="02000003080000020004" pitchFamily="50" charset="-52"/>
            </a:rPr>
            <a:t>Въвеждане на програмно бюджетиране в органите на съдебната власт –                </a:t>
          </a:r>
          <a:r>
            <a:rPr lang="bg-BG" sz="1500" dirty="0" smtClean="0">
              <a:latin typeface="Helen Bg Light" panose="02000003080000020004" pitchFamily="50" charset="-52"/>
            </a:rPr>
            <a:t>900 хил. лв.</a:t>
          </a:r>
          <a:endParaRPr lang="en-US" sz="1500" dirty="0" smtClean="0">
            <a:latin typeface="Helen Bg Light" panose="02000003080000020004" pitchFamily="50" charset="-52"/>
          </a:endParaRPr>
        </a:p>
        <a:p>
          <a:endParaRPr lang="en-US" sz="1500" dirty="0">
            <a:latin typeface="Helen Bg Light" panose="02000003080000020004" pitchFamily="50" charset="-52"/>
          </a:endParaRPr>
        </a:p>
      </dgm:t>
    </dgm:pt>
    <dgm:pt modelId="{7965B4B0-FF52-40A4-949A-6D7B0B1127F9}" type="parTrans" cxnId="{06F6B807-8A11-452F-B884-B9DEFE1826F6}">
      <dgm:prSet/>
      <dgm:spPr/>
      <dgm:t>
        <a:bodyPr/>
        <a:lstStyle/>
        <a:p>
          <a:endParaRPr lang="en-US"/>
        </a:p>
      </dgm:t>
    </dgm:pt>
    <dgm:pt modelId="{8A896EBD-52E5-4F1E-816C-230081959B55}" type="sibTrans" cxnId="{06F6B807-8A11-452F-B884-B9DEFE1826F6}">
      <dgm:prSet/>
      <dgm:spPr/>
      <dgm:t>
        <a:bodyPr/>
        <a:lstStyle/>
        <a:p>
          <a:endParaRPr lang="en-US"/>
        </a:p>
      </dgm:t>
    </dgm:pt>
    <dgm:pt modelId="{79424272-AA30-445B-BDA6-F79123DA12B7}">
      <dgm:prSet phldrT="[Text]" custT="1"/>
      <dgm:spPr/>
      <dgm:t>
        <a:bodyPr/>
        <a:lstStyle/>
        <a:p>
          <a:r>
            <a:rPr lang="ru-RU" sz="1400" dirty="0" smtClean="0">
              <a:latin typeface="Helen Bg Light" panose="02000003080000020004" pitchFamily="50" charset="-52"/>
            </a:rPr>
            <a:t>Специализирани обучения за спец. териториална администрация – 10 млн. лв.</a:t>
          </a:r>
          <a:endParaRPr lang="en-US" sz="1400" dirty="0">
            <a:latin typeface="Helen Bg Light" panose="02000003080000020004" pitchFamily="50" charset="-52"/>
          </a:endParaRPr>
        </a:p>
      </dgm:t>
    </dgm:pt>
    <dgm:pt modelId="{0B61B479-4CB2-4871-8432-A4207AB0D5ED}" type="parTrans" cxnId="{AB34FF5F-00B6-4C26-B7ED-9BA104643415}">
      <dgm:prSet/>
      <dgm:spPr/>
      <dgm:t>
        <a:bodyPr/>
        <a:lstStyle/>
        <a:p>
          <a:endParaRPr lang="en-US"/>
        </a:p>
      </dgm:t>
    </dgm:pt>
    <dgm:pt modelId="{BA83FBCE-1794-4435-B76F-6DD6354F3F47}" type="sibTrans" cxnId="{AB34FF5F-00B6-4C26-B7ED-9BA104643415}">
      <dgm:prSet/>
      <dgm:spPr/>
      <dgm:t>
        <a:bodyPr/>
        <a:lstStyle/>
        <a:p>
          <a:endParaRPr lang="en-US"/>
        </a:p>
      </dgm:t>
    </dgm:pt>
    <dgm:pt modelId="{6492F7E6-0E48-456F-A808-16F7028A5811}">
      <dgm:prSet phldrT="[Text]" custT="1"/>
      <dgm:spPr/>
      <dgm:t>
        <a:bodyPr/>
        <a:lstStyle/>
        <a:p>
          <a:r>
            <a:rPr lang="ru-RU" sz="1400" dirty="0" smtClean="0">
              <a:latin typeface="Helen Bg Light" panose="02000003080000020004" pitchFamily="50" charset="-52"/>
            </a:rPr>
            <a:t>Ефективност на съдебния контрол и уеднаквяване на практиката на съдилищата – 350 хил. лв.</a:t>
          </a:r>
          <a:endParaRPr lang="en-US" sz="1400" dirty="0">
            <a:latin typeface="Helen Bg Light" panose="02000003080000020004" pitchFamily="50" charset="-52"/>
          </a:endParaRPr>
        </a:p>
      </dgm:t>
    </dgm:pt>
    <dgm:pt modelId="{FC769C5D-4E41-49C6-8D27-197273ABE9C4}" type="parTrans" cxnId="{6143CC4D-9E3A-45B6-8F1F-54445A6D7B85}">
      <dgm:prSet/>
      <dgm:spPr/>
      <dgm:t>
        <a:bodyPr/>
        <a:lstStyle/>
        <a:p>
          <a:endParaRPr lang="en-US"/>
        </a:p>
      </dgm:t>
    </dgm:pt>
    <dgm:pt modelId="{B31E99A0-C5E6-4A39-89AD-8F0F003B3857}" type="sibTrans" cxnId="{6143CC4D-9E3A-45B6-8F1F-54445A6D7B85}">
      <dgm:prSet/>
      <dgm:spPr/>
      <dgm:t>
        <a:bodyPr/>
        <a:lstStyle/>
        <a:p>
          <a:endParaRPr lang="en-US"/>
        </a:p>
      </dgm:t>
    </dgm:pt>
    <dgm:pt modelId="{7EF6DA18-C82C-42BA-94E4-8CCE65EB8817}" type="pres">
      <dgm:prSet presAssocID="{24639A4B-8F3D-444A-AEA9-25D053EB286A}" presName="Name0" presStyleCnt="0">
        <dgm:presLayoutVars>
          <dgm:chMax val="1"/>
          <dgm:dir/>
          <dgm:animLvl val="ctr"/>
          <dgm:resizeHandles val="exact"/>
        </dgm:presLayoutVars>
      </dgm:prSet>
      <dgm:spPr/>
      <dgm:t>
        <a:bodyPr/>
        <a:lstStyle/>
        <a:p>
          <a:endParaRPr lang="en-US"/>
        </a:p>
      </dgm:t>
    </dgm:pt>
    <dgm:pt modelId="{165CC5D6-1554-4447-A6DE-804D6E018862}" type="pres">
      <dgm:prSet presAssocID="{35D09A60-C9B1-408F-93D9-67A9F3432AEC}" presName="centerShape" presStyleLbl="node0" presStyleIdx="0" presStyleCnt="1" custScaleX="150458" custScaleY="145462" custLinFactNeighborX="3573" custLinFactNeighborY="-8283"/>
      <dgm:spPr/>
      <dgm:t>
        <a:bodyPr/>
        <a:lstStyle/>
        <a:p>
          <a:endParaRPr lang="en-US"/>
        </a:p>
      </dgm:t>
    </dgm:pt>
    <dgm:pt modelId="{81A53C41-6A1B-4C46-AD90-40312BDA0F71}" type="pres">
      <dgm:prSet presAssocID="{08A02049-71F9-4D19-9AEC-39ED2780A485}" presName="parTrans" presStyleLbl="sibTrans2D1" presStyleIdx="0" presStyleCnt="6"/>
      <dgm:spPr/>
      <dgm:t>
        <a:bodyPr/>
        <a:lstStyle/>
        <a:p>
          <a:endParaRPr lang="en-US"/>
        </a:p>
      </dgm:t>
    </dgm:pt>
    <dgm:pt modelId="{C0970C7B-00CE-41DE-BD90-E2AB581BFD2E}" type="pres">
      <dgm:prSet presAssocID="{08A02049-71F9-4D19-9AEC-39ED2780A485}" presName="connectorText" presStyleLbl="sibTrans2D1" presStyleIdx="0" presStyleCnt="6"/>
      <dgm:spPr/>
      <dgm:t>
        <a:bodyPr/>
        <a:lstStyle/>
        <a:p>
          <a:endParaRPr lang="en-US"/>
        </a:p>
      </dgm:t>
    </dgm:pt>
    <dgm:pt modelId="{F5B7B9B8-7C70-4BBF-B8A6-61A2CCFCAB3B}" type="pres">
      <dgm:prSet presAssocID="{09DAB16F-76AB-4826-BF97-29483FCDC97C}" presName="node" presStyleLbl="node1" presStyleIdx="0" presStyleCnt="6" custScaleX="188047" custScaleY="183578" custRadScaleRad="164392" custRadScaleInc="-194868">
        <dgm:presLayoutVars>
          <dgm:bulletEnabled val="1"/>
        </dgm:presLayoutVars>
      </dgm:prSet>
      <dgm:spPr/>
      <dgm:t>
        <a:bodyPr/>
        <a:lstStyle/>
        <a:p>
          <a:endParaRPr lang="en-US"/>
        </a:p>
      </dgm:t>
    </dgm:pt>
    <dgm:pt modelId="{67388554-A486-48C3-8801-3AA527FF2131}" type="pres">
      <dgm:prSet presAssocID="{55D5DC8F-EFB6-45C7-A6F9-6D21E350C8C3}" presName="parTrans" presStyleLbl="sibTrans2D1" presStyleIdx="1" presStyleCnt="6"/>
      <dgm:spPr/>
      <dgm:t>
        <a:bodyPr/>
        <a:lstStyle/>
        <a:p>
          <a:endParaRPr lang="en-US"/>
        </a:p>
      </dgm:t>
    </dgm:pt>
    <dgm:pt modelId="{BBB320AD-5A44-438E-81F5-A9819374C84F}" type="pres">
      <dgm:prSet presAssocID="{55D5DC8F-EFB6-45C7-A6F9-6D21E350C8C3}" presName="connectorText" presStyleLbl="sibTrans2D1" presStyleIdx="1" presStyleCnt="6"/>
      <dgm:spPr/>
      <dgm:t>
        <a:bodyPr/>
        <a:lstStyle/>
        <a:p>
          <a:endParaRPr lang="en-US"/>
        </a:p>
      </dgm:t>
    </dgm:pt>
    <dgm:pt modelId="{B5FA80FE-636E-4374-802B-FB666D7209D6}" type="pres">
      <dgm:prSet presAssocID="{1EDF19EF-4902-4309-8B68-86F2D9A38483}" presName="node" presStyleLbl="node1" presStyleIdx="1" presStyleCnt="6" custScaleX="154173" custScaleY="154366" custRadScaleRad="153856" custRadScaleInc="-2558">
        <dgm:presLayoutVars>
          <dgm:bulletEnabled val="1"/>
        </dgm:presLayoutVars>
      </dgm:prSet>
      <dgm:spPr/>
      <dgm:t>
        <a:bodyPr/>
        <a:lstStyle/>
        <a:p>
          <a:endParaRPr lang="en-US"/>
        </a:p>
      </dgm:t>
    </dgm:pt>
    <dgm:pt modelId="{1515CA97-3CBE-4816-B445-AC782901A530}" type="pres">
      <dgm:prSet presAssocID="{2376414A-3C13-446D-A71C-11507F1808D6}" presName="parTrans" presStyleLbl="sibTrans2D1" presStyleIdx="2" presStyleCnt="6"/>
      <dgm:spPr/>
      <dgm:t>
        <a:bodyPr/>
        <a:lstStyle/>
        <a:p>
          <a:endParaRPr lang="en-US"/>
        </a:p>
      </dgm:t>
    </dgm:pt>
    <dgm:pt modelId="{865C5EF0-CB10-4E8A-B1F6-97F5C651F56D}" type="pres">
      <dgm:prSet presAssocID="{2376414A-3C13-446D-A71C-11507F1808D6}" presName="connectorText" presStyleLbl="sibTrans2D1" presStyleIdx="2" presStyleCnt="6"/>
      <dgm:spPr/>
      <dgm:t>
        <a:bodyPr/>
        <a:lstStyle/>
        <a:p>
          <a:endParaRPr lang="en-US"/>
        </a:p>
      </dgm:t>
    </dgm:pt>
    <dgm:pt modelId="{D91195C2-DAC2-43C3-8871-36B8683FE64D}" type="pres">
      <dgm:prSet presAssocID="{A8887544-2609-487E-B13D-072A62BD7563}" presName="node" presStyleLbl="node1" presStyleIdx="2" presStyleCnt="6" custScaleX="147142" custScaleY="145555" custRadScaleRad="183832" custRadScaleInc="-79789">
        <dgm:presLayoutVars>
          <dgm:bulletEnabled val="1"/>
        </dgm:presLayoutVars>
      </dgm:prSet>
      <dgm:spPr/>
      <dgm:t>
        <a:bodyPr/>
        <a:lstStyle/>
        <a:p>
          <a:endParaRPr lang="en-US"/>
        </a:p>
      </dgm:t>
    </dgm:pt>
    <dgm:pt modelId="{6246B985-F03B-493B-AD6D-8522EC94ADDF}" type="pres">
      <dgm:prSet presAssocID="{0B61B479-4CB2-4871-8432-A4207AB0D5ED}" presName="parTrans" presStyleLbl="sibTrans2D1" presStyleIdx="3" presStyleCnt="6"/>
      <dgm:spPr/>
      <dgm:t>
        <a:bodyPr/>
        <a:lstStyle/>
        <a:p>
          <a:endParaRPr lang="en-US"/>
        </a:p>
      </dgm:t>
    </dgm:pt>
    <dgm:pt modelId="{C1DE2D39-93C3-4E33-99F9-5992EC061964}" type="pres">
      <dgm:prSet presAssocID="{0B61B479-4CB2-4871-8432-A4207AB0D5ED}" presName="connectorText" presStyleLbl="sibTrans2D1" presStyleIdx="3" presStyleCnt="6"/>
      <dgm:spPr/>
      <dgm:t>
        <a:bodyPr/>
        <a:lstStyle/>
        <a:p>
          <a:endParaRPr lang="en-US"/>
        </a:p>
      </dgm:t>
    </dgm:pt>
    <dgm:pt modelId="{3F47D440-3BE9-4C7D-A4C3-F3B839721845}" type="pres">
      <dgm:prSet presAssocID="{79424272-AA30-445B-BDA6-F79123DA12B7}" presName="node" presStyleLbl="node1" presStyleIdx="3" presStyleCnt="6" custScaleX="154346" custScaleY="113595" custRadScaleRad="132069" custRadScaleInc="-162516">
        <dgm:presLayoutVars>
          <dgm:bulletEnabled val="1"/>
        </dgm:presLayoutVars>
      </dgm:prSet>
      <dgm:spPr/>
      <dgm:t>
        <a:bodyPr/>
        <a:lstStyle/>
        <a:p>
          <a:endParaRPr lang="en-US"/>
        </a:p>
      </dgm:t>
    </dgm:pt>
    <dgm:pt modelId="{2F6BC92B-4465-426B-9802-2BC386734CD2}" type="pres">
      <dgm:prSet presAssocID="{FC769C5D-4E41-49C6-8D27-197273ABE9C4}" presName="parTrans" presStyleLbl="sibTrans2D1" presStyleIdx="4" presStyleCnt="6"/>
      <dgm:spPr/>
      <dgm:t>
        <a:bodyPr/>
        <a:lstStyle/>
        <a:p>
          <a:endParaRPr lang="en-US"/>
        </a:p>
      </dgm:t>
    </dgm:pt>
    <dgm:pt modelId="{6B894F2C-A3BC-45AB-83E1-0140AE6DAB3B}" type="pres">
      <dgm:prSet presAssocID="{FC769C5D-4E41-49C6-8D27-197273ABE9C4}" presName="connectorText" presStyleLbl="sibTrans2D1" presStyleIdx="4" presStyleCnt="6"/>
      <dgm:spPr/>
      <dgm:t>
        <a:bodyPr/>
        <a:lstStyle/>
        <a:p>
          <a:endParaRPr lang="en-US"/>
        </a:p>
      </dgm:t>
    </dgm:pt>
    <dgm:pt modelId="{624E388D-CCE5-4565-99E5-4DF5D28C36A6}" type="pres">
      <dgm:prSet presAssocID="{6492F7E6-0E48-456F-A808-16F7028A5811}" presName="node" presStyleLbl="node1" presStyleIdx="4" presStyleCnt="6" custScaleX="127040" custScaleY="127040" custRadScaleRad="185390" custRadScaleInc="73578">
        <dgm:presLayoutVars>
          <dgm:bulletEnabled val="1"/>
        </dgm:presLayoutVars>
      </dgm:prSet>
      <dgm:spPr/>
      <dgm:t>
        <a:bodyPr/>
        <a:lstStyle/>
        <a:p>
          <a:endParaRPr lang="en-US"/>
        </a:p>
      </dgm:t>
    </dgm:pt>
    <dgm:pt modelId="{3C00F1FB-D2D3-4076-9916-3E42188C40BC}" type="pres">
      <dgm:prSet presAssocID="{7965B4B0-FF52-40A4-949A-6D7B0B1127F9}" presName="parTrans" presStyleLbl="sibTrans2D1" presStyleIdx="5" presStyleCnt="6"/>
      <dgm:spPr/>
      <dgm:t>
        <a:bodyPr/>
        <a:lstStyle/>
        <a:p>
          <a:endParaRPr lang="en-US"/>
        </a:p>
      </dgm:t>
    </dgm:pt>
    <dgm:pt modelId="{F673DC69-1722-46F0-A452-A4D0E98116AC}" type="pres">
      <dgm:prSet presAssocID="{7965B4B0-FF52-40A4-949A-6D7B0B1127F9}" presName="connectorText" presStyleLbl="sibTrans2D1" presStyleIdx="5" presStyleCnt="6"/>
      <dgm:spPr/>
      <dgm:t>
        <a:bodyPr/>
        <a:lstStyle/>
        <a:p>
          <a:endParaRPr lang="en-US"/>
        </a:p>
      </dgm:t>
    </dgm:pt>
    <dgm:pt modelId="{DAFBE009-6639-40D6-BF8D-705E532942B9}" type="pres">
      <dgm:prSet presAssocID="{30E76524-1AEC-4E88-9798-EC2B3B30CE66}" presName="node" presStyleLbl="node1" presStyleIdx="5" presStyleCnt="6" custScaleX="144905" custScaleY="145720" custRadScaleRad="124608" custRadScaleInc="-255074">
        <dgm:presLayoutVars>
          <dgm:bulletEnabled val="1"/>
        </dgm:presLayoutVars>
      </dgm:prSet>
      <dgm:spPr/>
      <dgm:t>
        <a:bodyPr/>
        <a:lstStyle/>
        <a:p>
          <a:endParaRPr lang="en-US"/>
        </a:p>
      </dgm:t>
    </dgm:pt>
  </dgm:ptLst>
  <dgm:cxnLst>
    <dgm:cxn modelId="{3202AFE2-A02C-4AE8-BB9E-D5DBFE4FAEB0}" type="presOf" srcId="{55D5DC8F-EFB6-45C7-A6F9-6D21E350C8C3}" destId="{BBB320AD-5A44-438E-81F5-A9819374C84F}" srcOrd="1" destOrd="0" presId="urn:microsoft.com/office/officeart/2005/8/layout/radial5"/>
    <dgm:cxn modelId="{F675FD8D-FE61-4CEA-8340-19AF8400CAD2}" type="presOf" srcId="{24639A4B-8F3D-444A-AEA9-25D053EB286A}" destId="{7EF6DA18-C82C-42BA-94E4-8CCE65EB8817}" srcOrd="0" destOrd="0" presId="urn:microsoft.com/office/officeart/2005/8/layout/radial5"/>
    <dgm:cxn modelId="{3454755A-177B-4420-9796-664852F4D35F}" srcId="{35D09A60-C9B1-408F-93D9-67A9F3432AEC}" destId="{09DAB16F-76AB-4826-BF97-29483FCDC97C}" srcOrd="0" destOrd="0" parTransId="{08A02049-71F9-4D19-9AEC-39ED2780A485}" sibTransId="{1F1A89EA-37D1-4CDA-AAFC-4A37510B555D}"/>
    <dgm:cxn modelId="{1EDF6124-B3A8-482F-BCE7-70D412588165}" type="presOf" srcId="{79424272-AA30-445B-BDA6-F79123DA12B7}" destId="{3F47D440-3BE9-4C7D-A4C3-F3B839721845}" srcOrd="0" destOrd="0" presId="urn:microsoft.com/office/officeart/2005/8/layout/radial5"/>
    <dgm:cxn modelId="{9B1F30E4-0F3E-4257-B59D-FA8D43727087}" type="presOf" srcId="{1EDF19EF-4902-4309-8B68-86F2D9A38483}" destId="{B5FA80FE-636E-4374-802B-FB666D7209D6}" srcOrd="0" destOrd="0" presId="urn:microsoft.com/office/officeart/2005/8/layout/radial5"/>
    <dgm:cxn modelId="{EDB1D3A8-A4F6-4A3A-A416-497877907F62}" type="presOf" srcId="{FC769C5D-4E41-49C6-8D27-197273ABE9C4}" destId="{2F6BC92B-4465-426B-9802-2BC386734CD2}" srcOrd="0" destOrd="0" presId="urn:microsoft.com/office/officeart/2005/8/layout/radial5"/>
    <dgm:cxn modelId="{1F74AC3E-70EA-4A48-9187-F4E27B4060B7}" type="presOf" srcId="{35D09A60-C9B1-408F-93D9-67A9F3432AEC}" destId="{165CC5D6-1554-4447-A6DE-804D6E018862}" srcOrd="0" destOrd="0" presId="urn:microsoft.com/office/officeart/2005/8/layout/radial5"/>
    <dgm:cxn modelId="{FE75B5E4-4F40-4DB4-A29B-349AFF2D0E93}" type="presOf" srcId="{55D5DC8F-EFB6-45C7-A6F9-6D21E350C8C3}" destId="{67388554-A486-48C3-8801-3AA527FF2131}" srcOrd="0" destOrd="0" presId="urn:microsoft.com/office/officeart/2005/8/layout/radial5"/>
    <dgm:cxn modelId="{0E11748A-11A8-4E06-9B1F-A13F88A83FF9}" srcId="{35D09A60-C9B1-408F-93D9-67A9F3432AEC}" destId="{A8887544-2609-487E-B13D-072A62BD7563}" srcOrd="2" destOrd="0" parTransId="{2376414A-3C13-446D-A71C-11507F1808D6}" sibTransId="{181B0A99-97EB-4718-87C4-DF6C105056E6}"/>
    <dgm:cxn modelId="{45CB5BA7-9988-481E-957D-9291D4441008}" type="presOf" srcId="{7965B4B0-FF52-40A4-949A-6D7B0B1127F9}" destId="{3C00F1FB-D2D3-4076-9916-3E42188C40BC}" srcOrd="0" destOrd="0" presId="urn:microsoft.com/office/officeart/2005/8/layout/radial5"/>
    <dgm:cxn modelId="{5F24067B-BAB4-47EC-A55F-6107F9C37075}" type="presOf" srcId="{7965B4B0-FF52-40A4-949A-6D7B0B1127F9}" destId="{F673DC69-1722-46F0-A452-A4D0E98116AC}" srcOrd="1" destOrd="0" presId="urn:microsoft.com/office/officeart/2005/8/layout/radial5"/>
    <dgm:cxn modelId="{65BE64F3-1163-452B-BB10-89D0529074D2}" type="presOf" srcId="{2376414A-3C13-446D-A71C-11507F1808D6}" destId="{1515CA97-3CBE-4816-B445-AC782901A530}" srcOrd="0" destOrd="0" presId="urn:microsoft.com/office/officeart/2005/8/layout/radial5"/>
    <dgm:cxn modelId="{AC983452-F9CC-4532-88EA-EA56E683F64C}" type="presOf" srcId="{A8887544-2609-487E-B13D-072A62BD7563}" destId="{D91195C2-DAC2-43C3-8871-36B8683FE64D}" srcOrd="0" destOrd="0" presId="urn:microsoft.com/office/officeart/2005/8/layout/radial5"/>
    <dgm:cxn modelId="{BE4C4139-E3EF-4A92-A5CC-5EA123759970}" type="presOf" srcId="{0B61B479-4CB2-4871-8432-A4207AB0D5ED}" destId="{C1DE2D39-93C3-4E33-99F9-5992EC061964}" srcOrd="1" destOrd="0" presId="urn:microsoft.com/office/officeart/2005/8/layout/radial5"/>
    <dgm:cxn modelId="{A60823F8-62CD-427B-BA2D-34DC9D5FD3C8}" type="presOf" srcId="{08A02049-71F9-4D19-9AEC-39ED2780A485}" destId="{81A53C41-6A1B-4C46-AD90-40312BDA0F71}" srcOrd="0" destOrd="0" presId="urn:microsoft.com/office/officeart/2005/8/layout/radial5"/>
    <dgm:cxn modelId="{AB34FF5F-00B6-4C26-B7ED-9BA104643415}" srcId="{35D09A60-C9B1-408F-93D9-67A9F3432AEC}" destId="{79424272-AA30-445B-BDA6-F79123DA12B7}" srcOrd="3" destOrd="0" parTransId="{0B61B479-4CB2-4871-8432-A4207AB0D5ED}" sibTransId="{BA83FBCE-1794-4435-B76F-6DD6354F3F47}"/>
    <dgm:cxn modelId="{0D1DCCEB-F61F-4CC9-B762-037503BAD995}" srcId="{24639A4B-8F3D-444A-AEA9-25D053EB286A}" destId="{35D09A60-C9B1-408F-93D9-67A9F3432AEC}" srcOrd="0" destOrd="0" parTransId="{91345762-2C82-4924-B418-BE03F4B25959}" sibTransId="{514D00EC-97DC-4976-A6D6-5398C8549C57}"/>
    <dgm:cxn modelId="{A831280C-88C1-4654-8F47-6275AD56B4EE}" type="presOf" srcId="{6492F7E6-0E48-456F-A808-16F7028A5811}" destId="{624E388D-CCE5-4565-99E5-4DF5D28C36A6}" srcOrd="0" destOrd="0" presId="urn:microsoft.com/office/officeart/2005/8/layout/radial5"/>
    <dgm:cxn modelId="{6143CC4D-9E3A-45B6-8F1F-54445A6D7B85}" srcId="{35D09A60-C9B1-408F-93D9-67A9F3432AEC}" destId="{6492F7E6-0E48-456F-A808-16F7028A5811}" srcOrd="4" destOrd="0" parTransId="{FC769C5D-4E41-49C6-8D27-197273ABE9C4}" sibTransId="{B31E99A0-C5E6-4A39-89AD-8F0F003B3857}"/>
    <dgm:cxn modelId="{70056EAA-93C2-48DF-AD63-8EA4057B7B71}" type="presOf" srcId="{30E76524-1AEC-4E88-9798-EC2B3B30CE66}" destId="{DAFBE009-6639-40D6-BF8D-705E532942B9}" srcOrd="0" destOrd="0" presId="urn:microsoft.com/office/officeart/2005/8/layout/radial5"/>
    <dgm:cxn modelId="{CC1098EF-E2F3-4835-9008-E5E291DF21E8}" type="presOf" srcId="{2376414A-3C13-446D-A71C-11507F1808D6}" destId="{865C5EF0-CB10-4E8A-B1F6-97F5C651F56D}" srcOrd="1" destOrd="0" presId="urn:microsoft.com/office/officeart/2005/8/layout/radial5"/>
    <dgm:cxn modelId="{06BCAC34-ED48-4F87-92E2-E80B2E57BADC}" type="presOf" srcId="{FC769C5D-4E41-49C6-8D27-197273ABE9C4}" destId="{6B894F2C-A3BC-45AB-83E1-0140AE6DAB3B}" srcOrd="1" destOrd="0" presId="urn:microsoft.com/office/officeart/2005/8/layout/radial5"/>
    <dgm:cxn modelId="{06F6B807-8A11-452F-B884-B9DEFE1826F6}" srcId="{35D09A60-C9B1-408F-93D9-67A9F3432AEC}" destId="{30E76524-1AEC-4E88-9798-EC2B3B30CE66}" srcOrd="5" destOrd="0" parTransId="{7965B4B0-FF52-40A4-949A-6D7B0B1127F9}" sibTransId="{8A896EBD-52E5-4F1E-816C-230081959B55}"/>
    <dgm:cxn modelId="{26EA9604-A32E-4E0E-B208-A43DCF489051}" type="presOf" srcId="{09DAB16F-76AB-4826-BF97-29483FCDC97C}" destId="{F5B7B9B8-7C70-4BBF-B8A6-61A2CCFCAB3B}" srcOrd="0" destOrd="0" presId="urn:microsoft.com/office/officeart/2005/8/layout/radial5"/>
    <dgm:cxn modelId="{2BF041E4-F71C-410D-8F48-51B9989E79A7}" srcId="{35D09A60-C9B1-408F-93D9-67A9F3432AEC}" destId="{1EDF19EF-4902-4309-8B68-86F2D9A38483}" srcOrd="1" destOrd="0" parTransId="{55D5DC8F-EFB6-45C7-A6F9-6D21E350C8C3}" sibTransId="{CE4D095B-F917-4116-A871-AD7EE8C3EB38}"/>
    <dgm:cxn modelId="{6F8C88D0-8F94-41FA-916A-2FAE1245290A}" type="presOf" srcId="{08A02049-71F9-4D19-9AEC-39ED2780A485}" destId="{C0970C7B-00CE-41DE-BD90-E2AB581BFD2E}" srcOrd="1" destOrd="0" presId="urn:microsoft.com/office/officeart/2005/8/layout/radial5"/>
    <dgm:cxn modelId="{A7267B21-0639-44C6-B3F2-780B3FFD6D39}" type="presOf" srcId="{0B61B479-4CB2-4871-8432-A4207AB0D5ED}" destId="{6246B985-F03B-493B-AD6D-8522EC94ADDF}" srcOrd="0" destOrd="0" presId="urn:microsoft.com/office/officeart/2005/8/layout/radial5"/>
    <dgm:cxn modelId="{20C07D23-FBF8-4488-B007-F219BA801FB3}" type="presParOf" srcId="{7EF6DA18-C82C-42BA-94E4-8CCE65EB8817}" destId="{165CC5D6-1554-4447-A6DE-804D6E018862}" srcOrd="0" destOrd="0" presId="urn:microsoft.com/office/officeart/2005/8/layout/radial5"/>
    <dgm:cxn modelId="{71E1A610-FE9D-478A-A5FE-80144FA908B5}" type="presParOf" srcId="{7EF6DA18-C82C-42BA-94E4-8CCE65EB8817}" destId="{81A53C41-6A1B-4C46-AD90-40312BDA0F71}" srcOrd="1" destOrd="0" presId="urn:microsoft.com/office/officeart/2005/8/layout/radial5"/>
    <dgm:cxn modelId="{63474FF8-7C50-4108-8ED8-A1FAFA3EA6BA}" type="presParOf" srcId="{81A53C41-6A1B-4C46-AD90-40312BDA0F71}" destId="{C0970C7B-00CE-41DE-BD90-E2AB581BFD2E}" srcOrd="0" destOrd="0" presId="urn:microsoft.com/office/officeart/2005/8/layout/radial5"/>
    <dgm:cxn modelId="{8FC9BF6A-5EA9-4224-A950-3B5C25B896BE}" type="presParOf" srcId="{7EF6DA18-C82C-42BA-94E4-8CCE65EB8817}" destId="{F5B7B9B8-7C70-4BBF-B8A6-61A2CCFCAB3B}" srcOrd="2" destOrd="0" presId="urn:microsoft.com/office/officeart/2005/8/layout/radial5"/>
    <dgm:cxn modelId="{AB713E71-0398-44C2-9BA1-49B0420C9525}" type="presParOf" srcId="{7EF6DA18-C82C-42BA-94E4-8CCE65EB8817}" destId="{67388554-A486-48C3-8801-3AA527FF2131}" srcOrd="3" destOrd="0" presId="urn:microsoft.com/office/officeart/2005/8/layout/radial5"/>
    <dgm:cxn modelId="{A7A9F3DF-83A2-40AC-A0E8-81E645EB5C44}" type="presParOf" srcId="{67388554-A486-48C3-8801-3AA527FF2131}" destId="{BBB320AD-5A44-438E-81F5-A9819374C84F}" srcOrd="0" destOrd="0" presId="urn:microsoft.com/office/officeart/2005/8/layout/radial5"/>
    <dgm:cxn modelId="{73D9801F-CD1C-41C2-AA43-41FBDD1F3B24}" type="presParOf" srcId="{7EF6DA18-C82C-42BA-94E4-8CCE65EB8817}" destId="{B5FA80FE-636E-4374-802B-FB666D7209D6}" srcOrd="4" destOrd="0" presId="urn:microsoft.com/office/officeart/2005/8/layout/radial5"/>
    <dgm:cxn modelId="{BF87F804-0B23-4E0D-8CA4-AF0D11238B43}" type="presParOf" srcId="{7EF6DA18-C82C-42BA-94E4-8CCE65EB8817}" destId="{1515CA97-3CBE-4816-B445-AC782901A530}" srcOrd="5" destOrd="0" presId="urn:microsoft.com/office/officeart/2005/8/layout/radial5"/>
    <dgm:cxn modelId="{A0341525-23EE-4ED1-BF31-5DAC77F61441}" type="presParOf" srcId="{1515CA97-3CBE-4816-B445-AC782901A530}" destId="{865C5EF0-CB10-4E8A-B1F6-97F5C651F56D}" srcOrd="0" destOrd="0" presId="urn:microsoft.com/office/officeart/2005/8/layout/radial5"/>
    <dgm:cxn modelId="{227F1B15-13DD-4641-80FE-E438B8515ADE}" type="presParOf" srcId="{7EF6DA18-C82C-42BA-94E4-8CCE65EB8817}" destId="{D91195C2-DAC2-43C3-8871-36B8683FE64D}" srcOrd="6" destOrd="0" presId="urn:microsoft.com/office/officeart/2005/8/layout/radial5"/>
    <dgm:cxn modelId="{C90D7E7D-87BB-40B4-B767-8239DAD704D7}" type="presParOf" srcId="{7EF6DA18-C82C-42BA-94E4-8CCE65EB8817}" destId="{6246B985-F03B-493B-AD6D-8522EC94ADDF}" srcOrd="7" destOrd="0" presId="urn:microsoft.com/office/officeart/2005/8/layout/radial5"/>
    <dgm:cxn modelId="{75C6B02E-6931-4A80-92B5-8500A1CC2B8B}" type="presParOf" srcId="{6246B985-F03B-493B-AD6D-8522EC94ADDF}" destId="{C1DE2D39-93C3-4E33-99F9-5992EC061964}" srcOrd="0" destOrd="0" presId="urn:microsoft.com/office/officeart/2005/8/layout/radial5"/>
    <dgm:cxn modelId="{84E4F6C8-D95D-4071-81E1-585C53532E0B}" type="presParOf" srcId="{7EF6DA18-C82C-42BA-94E4-8CCE65EB8817}" destId="{3F47D440-3BE9-4C7D-A4C3-F3B839721845}" srcOrd="8" destOrd="0" presId="urn:microsoft.com/office/officeart/2005/8/layout/radial5"/>
    <dgm:cxn modelId="{DA2FF315-BA05-4411-9374-8FE712D94CB8}" type="presParOf" srcId="{7EF6DA18-C82C-42BA-94E4-8CCE65EB8817}" destId="{2F6BC92B-4465-426B-9802-2BC386734CD2}" srcOrd="9" destOrd="0" presId="urn:microsoft.com/office/officeart/2005/8/layout/radial5"/>
    <dgm:cxn modelId="{444E6765-F827-4BA9-A6AA-76D080495AAF}" type="presParOf" srcId="{2F6BC92B-4465-426B-9802-2BC386734CD2}" destId="{6B894F2C-A3BC-45AB-83E1-0140AE6DAB3B}" srcOrd="0" destOrd="0" presId="urn:microsoft.com/office/officeart/2005/8/layout/radial5"/>
    <dgm:cxn modelId="{2CE4ED60-8396-45FD-B9CB-4F0C1CB7E8E6}" type="presParOf" srcId="{7EF6DA18-C82C-42BA-94E4-8CCE65EB8817}" destId="{624E388D-CCE5-4565-99E5-4DF5D28C36A6}" srcOrd="10" destOrd="0" presId="urn:microsoft.com/office/officeart/2005/8/layout/radial5"/>
    <dgm:cxn modelId="{85408A6A-2572-45F6-A90A-ED2795DC7215}" type="presParOf" srcId="{7EF6DA18-C82C-42BA-94E4-8CCE65EB8817}" destId="{3C00F1FB-D2D3-4076-9916-3E42188C40BC}" srcOrd="11" destOrd="0" presId="urn:microsoft.com/office/officeart/2005/8/layout/radial5"/>
    <dgm:cxn modelId="{1CE69862-C8D4-487F-8DED-924637CCDA80}" type="presParOf" srcId="{3C00F1FB-D2D3-4076-9916-3E42188C40BC}" destId="{F673DC69-1722-46F0-A452-A4D0E98116AC}" srcOrd="0" destOrd="0" presId="urn:microsoft.com/office/officeart/2005/8/layout/radial5"/>
    <dgm:cxn modelId="{4CE786A5-5BE3-4577-8B23-E39A9C319A32}" type="presParOf" srcId="{7EF6DA18-C82C-42BA-94E4-8CCE65EB8817}" destId="{DAFBE009-6639-40D6-BF8D-705E532942B9}" srcOrd="12" destOrd="0" presId="urn:microsoft.com/office/officeart/2005/8/layout/radial5"/>
  </dgm:cxnLst>
  <dgm:bg>
    <a:noFill/>
  </dgm:bg>
  <dgm:whole>
    <a:ln>
      <a:solidFill>
        <a:schemeClr val="accent1"/>
      </a:solidFill>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CC5D6-1554-4447-A6DE-804D6E018862}">
      <dsp:nvSpPr>
        <dsp:cNvPr id="0" name=""/>
        <dsp:cNvSpPr/>
      </dsp:nvSpPr>
      <dsp:spPr>
        <a:xfrm>
          <a:off x="3629941" y="1622408"/>
          <a:ext cx="2180378" cy="210797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bg-BG" sz="3500" kern="1200" dirty="0" err="1" smtClean="0">
              <a:latin typeface="Helen Bg "/>
              <a:cs typeface="Times New Roman" panose="02020603050405020304" pitchFamily="18" charset="0"/>
            </a:rPr>
            <a:t>ИГРП</a:t>
          </a:r>
          <a:r>
            <a:rPr lang="bg-BG" sz="3500" kern="1200" dirty="0" smtClean="0">
              <a:latin typeface="Helen Bg "/>
              <a:cs typeface="Times New Roman" panose="02020603050405020304" pitchFamily="18" charset="0"/>
            </a:rPr>
            <a:t> 2019</a:t>
          </a:r>
          <a:endParaRPr lang="en-US" sz="3500" kern="1200" dirty="0">
            <a:latin typeface="Helen Bg "/>
            <a:cs typeface="Times New Roman" panose="02020603050405020304" pitchFamily="18" charset="0"/>
          </a:endParaRPr>
        </a:p>
      </dsp:txBody>
      <dsp:txXfrm>
        <a:off x="3949250" y="1931114"/>
        <a:ext cx="1541760" cy="1490566"/>
      </dsp:txXfrm>
    </dsp:sp>
    <dsp:sp modelId="{81A53C41-6A1B-4C46-AD90-40312BDA0F71}">
      <dsp:nvSpPr>
        <dsp:cNvPr id="0" name=""/>
        <dsp:cNvSpPr/>
      </dsp:nvSpPr>
      <dsp:spPr>
        <a:xfrm rot="12314542">
          <a:off x="3129426" y="1788524"/>
          <a:ext cx="460054" cy="492714"/>
        </a:xfrm>
        <a:prstGeom prst="rightArrow">
          <a:avLst>
            <a:gd name="adj1" fmla="val 60000"/>
            <a:gd name="adj2" fmla="val 50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10800000">
        <a:off x="3260853" y="1916495"/>
        <a:ext cx="322038" cy="295628"/>
      </dsp:txXfrm>
    </dsp:sp>
    <dsp:sp modelId="{F5B7B9B8-7C70-4BBF-B8A6-61A2CCFCAB3B}">
      <dsp:nvSpPr>
        <dsp:cNvPr id="0" name=""/>
        <dsp:cNvSpPr/>
      </dsp:nvSpPr>
      <dsp:spPr>
        <a:xfrm>
          <a:off x="365595" y="-64396"/>
          <a:ext cx="2725103" cy="2660340"/>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ru-RU" sz="1500" kern="1200" dirty="0" smtClean="0">
              <a:latin typeface="Helen Bg Light" panose="02000003080000020004" pitchFamily="50" charset="-52"/>
            </a:rPr>
            <a:t>Устойчиво повишаване на качеството на </a:t>
          </a:r>
        </a:p>
        <a:p>
          <a:pPr lvl="0" algn="ctr" defTabSz="666750">
            <a:lnSpc>
              <a:spcPct val="90000"/>
            </a:lnSpc>
            <a:spcBef>
              <a:spcPct val="0"/>
            </a:spcBef>
            <a:spcAft>
              <a:spcPct val="35000"/>
            </a:spcAft>
          </a:pPr>
          <a:r>
            <a:rPr lang="ru-RU" sz="1500" kern="1200" dirty="0" smtClean="0">
              <a:latin typeface="Helen Bg Light" panose="02000003080000020004" pitchFamily="50" charset="-52"/>
            </a:rPr>
            <a:t>д-та на НИП и повишаване на комп. на магистратите и съд. служители чрез ефективно обучение – </a:t>
          </a:r>
        </a:p>
        <a:p>
          <a:pPr lvl="0" algn="ctr" defTabSz="666750">
            <a:lnSpc>
              <a:spcPct val="90000"/>
            </a:lnSpc>
            <a:spcBef>
              <a:spcPct val="0"/>
            </a:spcBef>
            <a:spcAft>
              <a:spcPct val="35000"/>
            </a:spcAft>
          </a:pPr>
          <a:r>
            <a:rPr lang="ru-RU" sz="1500" kern="1200" dirty="0" smtClean="0">
              <a:latin typeface="Helen Bg Light" panose="02000003080000020004" pitchFamily="50" charset="-52"/>
            </a:rPr>
            <a:t>10 млн. лв.</a:t>
          </a:r>
          <a:endParaRPr lang="en-US" sz="1500" kern="1200" dirty="0">
            <a:latin typeface="Helen Bg Light" panose="02000003080000020004" pitchFamily="50" charset="-52"/>
          </a:endParaRPr>
        </a:p>
      </dsp:txBody>
      <dsp:txXfrm>
        <a:off x="764677" y="325202"/>
        <a:ext cx="1926939" cy="1881144"/>
      </dsp:txXfrm>
    </dsp:sp>
    <dsp:sp modelId="{67388554-A486-48C3-8801-3AA527FF2131}">
      <dsp:nvSpPr>
        <dsp:cNvPr id="0" name=""/>
        <dsp:cNvSpPr/>
      </dsp:nvSpPr>
      <dsp:spPr>
        <a:xfrm rot="20014636">
          <a:off x="5797654" y="1810711"/>
          <a:ext cx="337730" cy="492714"/>
        </a:xfrm>
        <a:prstGeom prst="rightArrow">
          <a:avLst>
            <a:gd name="adj1" fmla="val 60000"/>
            <a:gd name="adj2" fmla="val 50000"/>
          </a:avLst>
        </a:prstGeom>
        <a:solidFill>
          <a:schemeClr val="accent2">
            <a:hueOff val="936304"/>
            <a:satOff val="-1168"/>
            <a:lumOff val="275"/>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5802946" y="1931797"/>
        <a:ext cx="236411" cy="295628"/>
      </dsp:txXfrm>
    </dsp:sp>
    <dsp:sp modelId="{B5FA80FE-636E-4374-802B-FB666D7209D6}">
      <dsp:nvSpPr>
        <dsp:cNvPr id="0" name=""/>
        <dsp:cNvSpPr/>
      </dsp:nvSpPr>
      <dsp:spPr>
        <a:xfrm>
          <a:off x="6143958" y="295304"/>
          <a:ext cx="2234214" cy="2237011"/>
        </a:xfrm>
        <a:prstGeom prst="ellipse">
          <a:avLst/>
        </a:prstGeom>
        <a:solidFill>
          <a:schemeClr val="accent6"/>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ru-RU" sz="1500" kern="1200" dirty="0" smtClean="0">
              <a:latin typeface="Helen Bg Light" panose="02000003080000020004" pitchFamily="50" charset="-52"/>
            </a:rPr>
            <a:t>Обучения за служителите в администрацията, организирани от ДИ към МВнР и НСОРБ – </a:t>
          </a:r>
        </a:p>
        <a:p>
          <a:pPr lvl="0" algn="ctr" defTabSz="666750">
            <a:lnSpc>
              <a:spcPct val="90000"/>
            </a:lnSpc>
            <a:spcBef>
              <a:spcPct val="0"/>
            </a:spcBef>
            <a:spcAft>
              <a:spcPct val="35000"/>
            </a:spcAft>
          </a:pPr>
          <a:r>
            <a:rPr lang="ru-RU" sz="1500" kern="1200" dirty="0" smtClean="0">
              <a:latin typeface="Helen Bg Light" panose="02000003080000020004" pitchFamily="50" charset="-52"/>
            </a:rPr>
            <a:t>6,4 млн. лв.</a:t>
          </a:r>
          <a:endParaRPr lang="en-US" sz="1500" kern="1200" dirty="0">
            <a:latin typeface="Helen Bg Light" panose="02000003080000020004" pitchFamily="50" charset="-52"/>
          </a:endParaRPr>
        </a:p>
      </dsp:txBody>
      <dsp:txXfrm>
        <a:off x="6471151" y="622907"/>
        <a:ext cx="1579828" cy="1581805"/>
      </dsp:txXfrm>
    </dsp:sp>
    <dsp:sp modelId="{1515CA97-3CBE-4816-B445-AC782901A530}">
      <dsp:nvSpPr>
        <dsp:cNvPr id="0" name=""/>
        <dsp:cNvSpPr/>
      </dsp:nvSpPr>
      <dsp:spPr>
        <a:xfrm rot="721832">
          <a:off x="6068130" y="2793760"/>
          <a:ext cx="717397" cy="492714"/>
        </a:xfrm>
        <a:prstGeom prst="rightArrow">
          <a:avLst>
            <a:gd name="adj1" fmla="val 60000"/>
            <a:gd name="adj2" fmla="val 50000"/>
          </a:avLst>
        </a:prstGeom>
        <a:solidFill>
          <a:schemeClr val="accent2">
            <a:hueOff val="1872608"/>
            <a:satOff val="-2336"/>
            <a:lumOff val="549"/>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6069753" y="2876898"/>
        <a:ext cx="569583" cy="295628"/>
      </dsp:txXfrm>
    </dsp:sp>
    <dsp:sp modelId="{D91195C2-DAC2-43C3-8871-36B8683FE64D}">
      <dsp:nvSpPr>
        <dsp:cNvPr id="0" name=""/>
        <dsp:cNvSpPr/>
      </dsp:nvSpPr>
      <dsp:spPr>
        <a:xfrm>
          <a:off x="7084699" y="2352869"/>
          <a:ext cx="2132324" cy="2109326"/>
        </a:xfrm>
        <a:prstGeom prst="ellipse">
          <a:avLst/>
        </a:prstGeom>
        <a:gradFill rotWithShape="0">
          <a:gsLst>
            <a:gs pos="0">
              <a:schemeClr val="accent2">
                <a:hueOff val="1872608"/>
                <a:satOff val="-2336"/>
                <a:lumOff val="549"/>
                <a:alphaOff val="0"/>
                <a:shade val="51000"/>
                <a:satMod val="130000"/>
              </a:schemeClr>
            </a:gs>
            <a:gs pos="80000">
              <a:schemeClr val="accent2">
                <a:hueOff val="1872608"/>
                <a:satOff val="-2336"/>
                <a:lumOff val="549"/>
                <a:alphaOff val="0"/>
                <a:shade val="93000"/>
                <a:satMod val="130000"/>
              </a:schemeClr>
            </a:gs>
            <a:gs pos="100000">
              <a:schemeClr val="accent2">
                <a:hueOff val="1872608"/>
                <a:satOff val="-2336"/>
                <a:lumOff val="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Развиване на капацитета за внедряване и прилагане на CAF в администраци-ите  – </a:t>
          </a:r>
          <a:endParaRPr lang="en-US" sz="1400" kern="1200" dirty="0" smtClean="0">
            <a:latin typeface="Helen Bg Light" panose="02000003080000020004" pitchFamily="50" charset="-52"/>
          </a:endParaRPr>
        </a:p>
        <a:p>
          <a:pPr lvl="0" algn="ctr" defTabSz="622300">
            <a:lnSpc>
              <a:spcPct val="90000"/>
            </a:lnSpc>
            <a:spcBef>
              <a:spcPct val="0"/>
            </a:spcBef>
            <a:spcAft>
              <a:spcPct val="35000"/>
            </a:spcAft>
          </a:pPr>
          <a:r>
            <a:rPr lang="ru-RU" sz="1400" kern="1200" dirty="0" smtClean="0">
              <a:latin typeface="Helen Bg Light" panose="02000003080000020004" pitchFamily="50" charset="-52"/>
            </a:rPr>
            <a:t>1 млн. лв.</a:t>
          </a:r>
          <a:endParaRPr lang="en-US" sz="1400" kern="1200" dirty="0">
            <a:latin typeface="Helen Bg Light" panose="02000003080000020004" pitchFamily="50" charset="-52"/>
          </a:endParaRPr>
        </a:p>
      </dsp:txBody>
      <dsp:txXfrm>
        <a:off x="7396971" y="2661773"/>
        <a:ext cx="1507780" cy="1491518"/>
      </dsp:txXfrm>
    </dsp:sp>
    <dsp:sp modelId="{6246B985-F03B-493B-AD6D-8522EC94ADDF}">
      <dsp:nvSpPr>
        <dsp:cNvPr id="0" name=""/>
        <dsp:cNvSpPr/>
      </dsp:nvSpPr>
      <dsp:spPr>
        <a:xfrm rot="2901350">
          <a:off x="5478189" y="3528912"/>
          <a:ext cx="438163" cy="492714"/>
        </a:xfrm>
        <a:prstGeom prst="rightArrow">
          <a:avLst>
            <a:gd name="adj1" fmla="val 60000"/>
            <a:gd name="adj2" fmla="val 50000"/>
          </a:avLst>
        </a:prstGeom>
        <a:solidFill>
          <a:schemeClr val="accent2">
            <a:hueOff val="2808911"/>
            <a:satOff val="-3503"/>
            <a:lumOff val="824"/>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5500239" y="3578340"/>
        <a:ext cx="306714" cy="295628"/>
      </dsp:txXfrm>
    </dsp:sp>
    <dsp:sp modelId="{3F47D440-3BE9-4C7D-A4C3-F3B839721845}">
      <dsp:nvSpPr>
        <dsp:cNvPr id="0" name=""/>
        <dsp:cNvSpPr/>
      </dsp:nvSpPr>
      <dsp:spPr>
        <a:xfrm>
          <a:off x="5474246" y="3959059"/>
          <a:ext cx="2236722" cy="1646174"/>
        </a:xfrm>
        <a:prstGeom prst="ellipse">
          <a:avLst/>
        </a:prstGeom>
        <a:gradFill rotWithShape="0">
          <a:gsLst>
            <a:gs pos="0">
              <a:schemeClr val="accent2">
                <a:hueOff val="2808911"/>
                <a:satOff val="-3503"/>
                <a:lumOff val="824"/>
                <a:alphaOff val="0"/>
                <a:shade val="51000"/>
                <a:satMod val="130000"/>
              </a:schemeClr>
            </a:gs>
            <a:gs pos="80000">
              <a:schemeClr val="accent2">
                <a:hueOff val="2808911"/>
                <a:satOff val="-3503"/>
                <a:lumOff val="824"/>
                <a:alphaOff val="0"/>
                <a:shade val="93000"/>
                <a:satMod val="130000"/>
              </a:schemeClr>
            </a:gs>
            <a:gs pos="100000">
              <a:schemeClr val="accent2">
                <a:hueOff val="2808911"/>
                <a:satOff val="-3503"/>
                <a:lumOff val="82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Специализирани обучения за спец. териториална администрация – 10 млн. лв.</a:t>
          </a:r>
          <a:endParaRPr lang="en-US" sz="1400" kern="1200" dirty="0">
            <a:latin typeface="Helen Bg Light" panose="02000003080000020004" pitchFamily="50" charset="-52"/>
          </a:endParaRPr>
        </a:p>
      </dsp:txBody>
      <dsp:txXfrm>
        <a:off x="5801806" y="4200136"/>
        <a:ext cx="1581602" cy="1164020"/>
      </dsp:txXfrm>
    </dsp:sp>
    <dsp:sp modelId="{2F6BC92B-4465-426B-9802-2BC386734CD2}">
      <dsp:nvSpPr>
        <dsp:cNvPr id="0" name=""/>
        <dsp:cNvSpPr/>
      </dsp:nvSpPr>
      <dsp:spPr>
        <a:xfrm rot="10038189">
          <a:off x="2266254" y="2870299"/>
          <a:ext cx="999583" cy="492714"/>
        </a:xfrm>
        <a:prstGeom prst="rightArrow">
          <a:avLst>
            <a:gd name="adj1" fmla="val 60000"/>
            <a:gd name="adj2" fmla="val 50000"/>
          </a:avLst>
        </a:prstGeom>
        <a:solidFill>
          <a:schemeClr val="accent2">
            <a:hueOff val="3745215"/>
            <a:satOff val="-4671"/>
            <a:lumOff val="1098"/>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10800000">
        <a:off x="2412261" y="2952598"/>
        <a:ext cx="851769" cy="295628"/>
      </dsp:txXfrm>
    </dsp:sp>
    <dsp:sp modelId="{624E388D-CCE5-4565-99E5-4DF5D28C36A6}">
      <dsp:nvSpPr>
        <dsp:cNvPr id="0" name=""/>
        <dsp:cNvSpPr/>
      </dsp:nvSpPr>
      <dsp:spPr>
        <a:xfrm>
          <a:off x="0" y="2611953"/>
          <a:ext cx="1841014" cy="1841014"/>
        </a:xfrm>
        <a:prstGeom prst="ellipse">
          <a:avLst/>
        </a:prstGeom>
        <a:gradFill rotWithShape="0">
          <a:gsLst>
            <a:gs pos="0">
              <a:schemeClr val="accent2">
                <a:hueOff val="3745215"/>
                <a:satOff val="-4671"/>
                <a:lumOff val="1098"/>
                <a:alphaOff val="0"/>
                <a:shade val="51000"/>
                <a:satMod val="130000"/>
              </a:schemeClr>
            </a:gs>
            <a:gs pos="80000">
              <a:schemeClr val="accent2">
                <a:hueOff val="3745215"/>
                <a:satOff val="-4671"/>
                <a:lumOff val="1098"/>
                <a:alphaOff val="0"/>
                <a:shade val="93000"/>
                <a:satMod val="130000"/>
              </a:schemeClr>
            </a:gs>
            <a:gs pos="100000">
              <a:schemeClr val="accent2">
                <a:hueOff val="3745215"/>
                <a:satOff val="-4671"/>
                <a:lumOff val="10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kern="1200" dirty="0" smtClean="0">
              <a:latin typeface="Helen Bg Light" panose="02000003080000020004" pitchFamily="50" charset="-52"/>
            </a:rPr>
            <a:t>Ефективност на съдебния контрол и уеднаквяване на практиката на съдилищата – 350 хил. лв.</a:t>
          </a:r>
          <a:endParaRPr lang="en-US" sz="1400" kern="1200" dirty="0">
            <a:latin typeface="Helen Bg Light" panose="02000003080000020004" pitchFamily="50" charset="-52"/>
          </a:endParaRPr>
        </a:p>
      </dsp:txBody>
      <dsp:txXfrm>
        <a:off x="269610" y="2881563"/>
        <a:ext cx="1301794" cy="1301794"/>
      </dsp:txXfrm>
    </dsp:sp>
    <dsp:sp modelId="{3C00F1FB-D2D3-4076-9916-3E42188C40BC}">
      <dsp:nvSpPr>
        <dsp:cNvPr id="0" name=""/>
        <dsp:cNvSpPr/>
      </dsp:nvSpPr>
      <dsp:spPr>
        <a:xfrm rot="8194153">
          <a:off x="3648942" y="3325319"/>
          <a:ext cx="250951" cy="492714"/>
        </a:xfrm>
        <a:prstGeom prst="rightArrow">
          <a:avLst>
            <a:gd name="adj1" fmla="val 60000"/>
            <a:gd name="adj2" fmla="val 50000"/>
          </a:avLst>
        </a:prstGeom>
        <a:solidFill>
          <a:schemeClr val="accent2">
            <a:hueOff val="4681519"/>
            <a:satOff val="-5839"/>
            <a:lumOff val="1373"/>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rot="10800000">
        <a:off x="3713921" y="3397984"/>
        <a:ext cx="175666" cy="295628"/>
      </dsp:txXfrm>
    </dsp:sp>
    <dsp:sp modelId="{DAFBE009-6639-40D6-BF8D-705E532942B9}">
      <dsp:nvSpPr>
        <dsp:cNvPr id="0" name=""/>
        <dsp:cNvSpPr/>
      </dsp:nvSpPr>
      <dsp:spPr>
        <a:xfrm>
          <a:off x="1782880" y="3407188"/>
          <a:ext cx="2099906" cy="2111717"/>
        </a:xfrm>
        <a:prstGeom prst="ellipse">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ru-RU" sz="1500" kern="1200" dirty="0" smtClean="0">
            <a:latin typeface="Helen Bg Light" panose="02000003080000020004" pitchFamily="50" charset="-52"/>
          </a:endParaRPr>
        </a:p>
        <a:p>
          <a:pPr lvl="0" algn="ctr" defTabSz="666750">
            <a:lnSpc>
              <a:spcPct val="90000"/>
            </a:lnSpc>
            <a:spcBef>
              <a:spcPct val="0"/>
            </a:spcBef>
            <a:spcAft>
              <a:spcPct val="35000"/>
            </a:spcAft>
          </a:pPr>
          <a:r>
            <a:rPr lang="ru-RU" sz="1500" kern="1200" dirty="0" smtClean="0">
              <a:latin typeface="Helen Bg Light" panose="02000003080000020004" pitchFamily="50" charset="-52"/>
            </a:rPr>
            <a:t>Въвеждане на програмно бюджетиране в органите на съдебната власт –                </a:t>
          </a:r>
          <a:r>
            <a:rPr lang="bg-BG" sz="1500" kern="1200" dirty="0" smtClean="0">
              <a:latin typeface="Helen Bg Light" panose="02000003080000020004" pitchFamily="50" charset="-52"/>
            </a:rPr>
            <a:t>900 хил. лв.</a:t>
          </a:r>
          <a:endParaRPr lang="en-US" sz="1500" kern="1200" dirty="0" smtClean="0">
            <a:latin typeface="Helen Bg Light" panose="02000003080000020004" pitchFamily="50" charset="-52"/>
          </a:endParaRPr>
        </a:p>
        <a:p>
          <a:pPr lvl="0" algn="ctr" defTabSz="666750">
            <a:lnSpc>
              <a:spcPct val="90000"/>
            </a:lnSpc>
            <a:spcBef>
              <a:spcPct val="0"/>
            </a:spcBef>
            <a:spcAft>
              <a:spcPct val="35000"/>
            </a:spcAft>
          </a:pPr>
          <a:endParaRPr lang="en-US" sz="1500" kern="1200" dirty="0">
            <a:latin typeface="Helen Bg Light" panose="02000003080000020004" pitchFamily="50" charset="-52"/>
          </a:endParaRPr>
        </a:p>
      </dsp:txBody>
      <dsp:txXfrm>
        <a:off x="2090404" y="3716442"/>
        <a:ext cx="1484858" cy="1493209"/>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0.1481</cdr:x>
      <cdr:y>0.2039</cdr:y>
    </cdr:from>
    <cdr:to>
      <cdr:x>0.33064</cdr:x>
      <cdr:y>0.45256</cdr:y>
    </cdr:to>
    <cdr:sp macro="" textlink="">
      <cdr:nvSpPr>
        <cdr:cNvPr id="2" name="TextBox 1"/>
        <cdr:cNvSpPr txBox="1"/>
      </cdr:nvSpPr>
      <cdr:spPr>
        <a:xfrm xmlns:a="http://schemas.openxmlformats.org/drawingml/2006/main">
          <a:off x="1343712" y="1062829"/>
          <a:ext cx="1656187" cy="12961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bg-BG" sz="2000" dirty="0">
            <a:solidFill>
              <a:srgbClr val="FF0000"/>
            </a:solidFill>
          </a:endParaRPr>
        </a:p>
      </cdr:txBody>
    </cdr:sp>
  </cdr:relSizeAnchor>
  <cdr:relSizeAnchor xmlns:cdr="http://schemas.openxmlformats.org/drawingml/2006/chartDrawing">
    <cdr:from>
      <cdr:x>0</cdr:x>
      <cdr:y>0.00436</cdr:y>
    </cdr:from>
    <cdr:to>
      <cdr:x>1</cdr:x>
      <cdr:y>0.08012</cdr:y>
    </cdr:to>
    <cdr:sp macro="" textlink="">
      <cdr:nvSpPr>
        <cdr:cNvPr id="3" name="TextBox 9"/>
        <cdr:cNvSpPr txBox="1"/>
      </cdr:nvSpPr>
      <cdr:spPr>
        <a:xfrm xmlns:a="http://schemas.openxmlformats.org/drawingml/2006/main">
          <a:off x="0" y="16364"/>
          <a:ext cx="5051319" cy="284338"/>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bg-BG"/>
          </a:defPPr>
          <a:lvl1pPr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2988" indent="-1285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5975" indent="-257175"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a:lstStyle>
        <a:p xmlns:a="http://schemas.openxmlformats.org/drawingml/2006/main">
          <a:pPr algn="ctr"/>
          <a:r>
            <a:rPr lang="bg-BG" sz="1600" b="1" dirty="0" smtClean="0">
              <a:latin typeface="Helen Bg Light" panose="02000003080000020004"/>
              <a:ea typeface="+mj-ea"/>
              <a:cs typeface="+mj-cs"/>
            </a:rPr>
            <a:t>ВЕРИФИЦИРАНИ СРЕДСТВА КЪМ 31.05.2019 г.</a:t>
          </a:r>
          <a:r>
            <a:rPr lang="en-US" sz="1600" b="1" dirty="0" smtClean="0">
              <a:latin typeface="Helen Bg Light" panose="02000003080000020004"/>
              <a:ea typeface="+mj-ea"/>
              <a:cs typeface="+mj-cs"/>
            </a:rPr>
            <a:t> </a:t>
          </a:r>
          <a:r>
            <a:rPr lang="bg-BG" sz="1600" b="1" dirty="0" smtClean="0">
              <a:latin typeface="Helen Bg Light" panose="02000003080000020004"/>
              <a:ea typeface="+mj-ea"/>
              <a:cs typeface="+mj-cs"/>
            </a:rPr>
            <a:t>по години (в млн. лв.)</a:t>
          </a:r>
          <a:r>
            <a:rPr lang="bg-BG" sz="2000" b="1" dirty="0" smtClean="0">
              <a:latin typeface="Helen Bg Light" panose="02000003080000020004"/>
              <a:ea typeface="+mj-ea"/>
              <a:cs typeface="+mj-cs"/>
            </a:rPr>
            <a:t>	</a:t>
          </a:r>
          <a:endParaRPr lang="bg-BG" sz="2000" b="1" dirty="0">
            <a:latin typeface="Helen Bg Light" panose="02000003080000020004"/>
            <a:ea typeface="+mj-ea"/>
            <a:cs typeface="+mj-cs"/>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335" cy="498236"/>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sz="quarter" idx="1"/>
          </p:nvPr>
        </p:nvSpPr>
        <p:spPr>
          <a:xfrm>
            <a:off x="3884065" y="0"/>
            <a:ext cx="2972335" cy="498236"/>
          </a:xfrm>
          <a:prstGeom prst="rect">
            <a:avLst/>
          </a:prstGeom>
        </p:spPr>
        <p:txBody>
          <a:bodyPr vert="horz" lIns="91440" tIns="45720" rIns="91440" bIns="45720" rtlCol="0"/>
          <a:lstStyle>
            <a:lvl1pPr algn="r">
              <a:defRPr sz="1200"/>
            </a:lvl1pPr>
          </a:lstStyle>
          <a:p>
            <a:endParaRPr lang="bg-BG"/>
          </a:p>
        </p:txBody>
      </p:sp>
      <p:sp>
        <p:nvSpPr>
          <p:cNvPr id="4" name="Footer Placeholder 3"/>
          <p:cNvSpPr>
            <a:spLocks noGrp="1"/>
          </p:cNvSpPr>
          <p:nvPr>
            <p:ph type="ftr" sz="quarter" idx="2"/>
          </p:nvPr>
        </p:nvSpPr>
        <p:spPr>
          <a:xfrm>
            <a:off x="1" y="9428403"/>
            <a:ext cx="2972335" cy="498236"/>
          </a:xfrm>
          <a:prstGeom prst="rect">
            <a:avLst/>
          </a:prstGeom>
        </p:spPr>
        <p:txBody>
          <a:bodyPr vert="horz" lIns="91440" tIns="45720" rIns="91440" bIns="45720" rtlCol="0" anchor="b"/>
          <a:lstStyle>
            <a:lvl1pPr algn="l">
              <a:defRPr sz="1200"/>
            </a:lvl1pPr>
          </a:lstStyle>
          <a:p>
            <a:endParaRPr lang="bg-BG"/>
          </a:p>
        </p:txBody>
      </p:sp>
      <p:sp>
        <p:nvSpPr>
          <p:cNvPr id="5" name="Slide Number Placeholder 4"/>
          <p:cNvSpPr>
            <a:spLocks noGrp="1"/>
          </p:cNvSpPr>
          <p:nvPr>
            <p:ph type="sldNum" sz="quarter" idx="3"/>
          </p:nvPr>
        </p:nvSpPr>
        <p:spPr>
          <a:xfrm>
            <a:off x="3884065" y="9428403"/>
            <a:ext cx="2972335" cy="498236"/>
          </a:xfrm>
          <a:prstGeom prst="rect">
            <a:avLst/>
          </a:prstGeom>
        </p:spPr>
        <p:txBody>
          <a:bodyPr vert="horz" lIns="91440" tIns="45720" rIns="91440" bIns="45720" rtlCol="0" anchor="b"/>
          <a:lstStyle>
            <a:lvl1pPr algn="r">
              <a:defRPr sz="1200"/>
            </a:lvl1pPr>
          </a:lstStyle>
          <a:p>
            <a:fld id="{79A42B3C-236E-43F2-BBA9-9069033DCA38}" type="slidenum">
              <a:rPr lang="bg-BG" smtClean="0"/>
              <a:t>‹#›</a:t>
            </a:fld>
            <a:endParaRPr lang="bg-BG"/>
          </a:p>
        </p:txBody>
      </p:sp>
    </p:spTree>
    <p:extLst>
      <p:ext uri="{BB962C8B-B14F-4D97-AF65-F5344CB8AC3E}">
        <p14:creationId xmlns:p14="http://schemas.microsoft.com/office/powerpoint/2010/main" val="52882798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443218" y="282799"/>
            <a:ext cx="3971566" cy="2808312"/>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332656" y="3379143"/>
            <a:ext cx="6192688" cy="6264696"/>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Tree>
    <p:extLst>
      <p:ext uri="{BB962C8B-B14F-4D97-AF65-F5344CB8AC3E}">
        <p14:creationId xmlns:p14="http://schemas.microsoft.com/office/powerpoint/2010/main" val="281194608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995370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l" eaLnBrk="1" hangingPunct="1"/>
            <a:r>
              <a:rPr lang="bg-BG" sz="1100" b="1" kern="1200" dirty="0" smtClean="0">
                <a:effectLst/>
                <a:latin typeface="+mn-lt"/>
                <a:ea typeface="+mn-ea"/>
                <a:cs typeface="+mn-cs"/>
              </a:rPr>
              <a:t>Процедура 3 </a:t>
            </a:r>
            <a:r>
              <a:rPr lang="bg-BG" altLang="bg-BG" sz="1100" b="1" dirty="0" smtClean="0">
                <a:latin typeface="+mn-lt"/>
              </a:rPr>
              <a:t>„</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a:spcBef>
                <a:spcPts val="600"/>
              </a:spcBef>
              <a:spcAft>
                <a:spcPts val="600"/>
              </a:spcAft>
            </a:pPr>
            <a:endParaRPr lang="ru-RU" sz="1100" b="1" dirty="0" smtClean="0">
              <a:latin typeface="+mn-lt"/>
            </a:endParaRPr>
          </a:p>
          <a:p>
            <a:r>
              <a:rPr lang="bg-BG" sz="1100" kern="1200" dirty="0" smtClean="0">
                <a:effectLst/>
                <a:latin typeface="+mn-lt"/>
                <a:ea typeface="+mn-ea"/>
                <a:cs typeface="+mn-cs"/>
              </a:rPr>
              <a:t>Промяната в допустимите дейности е пряко свързана с промяната на допустимите кандидати и е от технически характер, като видът на допустимите дейности не се променя по същество. </a:t>
            </a:r>
            <a:endParaRPr lang="bg-BG" sz="1100" kern="1200" dirty="0">
              <a:effectLst/>
              <a:latin typeface="+mn-lt"/>
              <a:ea typeface="+mn-ea"/>
              <a:cs typeface="+mn-cs"/>
            </a:endParaRPr>
          </a:p>
        </p:txBody>
      </p:sp>
    </p:spTree>
    <p:extLst>
      <p:ext uri="{BB962C8B-B14F-4D97-AF65-F5344CB8AC3E}">
        <p14:creationId xmlns:p14="http://schemas.microsoft.com/office/powerpoint/2010/main" val="3068257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l" eaLnBrk="1" hangingPunct="1"/>
            <a:r>
              <a:rPr lang="bg-BG" sz="1100" b="1" kern="1200" dirty="0" smtClean="0">
                <a:effectLst/>
                <a:latin typeface="+mn-lt"/>
                <a:ea typeface="+mn-ea"/>
                <a:cs typeface="+mn-cs"/>
              </a:rPr>
              <a:t>Процедура 3</a:t>
            </a:r>
            <a:r>
              <a:rPr lang="bg-BG" altLang="bg-BG" sz="1100" b="1" dirty="0" smtClean="0">
                <a:latin typeface="+mn-lt"/>
              </a:rPr>
              <a:t> „</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b="1" kern="1200" dirty="0" smtClean="0">
                <a:effectLst/>
                <a:latin typeface="+mn-lt"/>
                <a:ea typeface="+mn-ea"/>
                <a:cs typeface="+mn-cs"/>
              </a:rPr>
              <a:t>Датата на обявяване на процедурата е преместена за третото тримесечие на 2019 г., предвид факта, че процедурата е чрез подбор и документите по чл. 26, ал.1 от ЗУСЕСИФ следва да бъдат публикувани за обществено обсъждане. </a:t>
            </a:r>
          </a:p>
          <a:p>
            <a:endParaRPr lang="bg-BG" sz="1100" b="1" kern="1200" dirty="0" smtClean="0">
              <a:effectLst/>
              <a:latin typeface="+mn-lt"/>
              <a:ea typeface="+mn-ea"/>
              <a:cs typeface="+mn-cs"/>
            </a:endParaRPr>
          </a:p>
          <a:p>
            <a:pPr>
              <a:spcBef>
                <a:spcPts val="600"/>
              </a:spcBef>
              <a:spcAft>
                <a:spcPts val="600"/>
              </a:spcAft>
            </a:pPr>
            <a:endParaRPr lang="ru-RU" sz="1100" b="1" dirty="0" smtClean="0">
              <a:latin typeface="+mn-lt"/>
            </a:endParaRPr>
          </a:p>
        </p:txBody>
      </p:sp>
    </p:spTree>
    <p:extLst>
      <p:ext uri="{BB962C8B-B14F-4D97-AF65-F5344CB8AC3E}">
        <p14:creationId xmlns:p14="http://schemas.microsoft.com/office/powerpoint/2010/main" val="514701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12</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1860915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13</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172236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14</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903918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15</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4008716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0" indent="0">
              <a:buFontTx/>
              <a:buNone/>
            </a:pPr>
            <a:r>
              <a:rPr lang="bg-BG" sz="1200" b="1" kern="1200" dirty="0" smtClean="0">
                <a:solidFill>
                  <a:schemeClr val="tx1"/>
                </a:solidFill>
                <a:effectLst/>
                <a:latin typeface="+mn-lt"/>
                <a:ea typeface="+mn-ea"/>
                <a:cs typeface="+mn-cs"/>
              </a:rPr>
              <a:t>Ключови теми</a:t>
            </a:r>
            <a:r>
              <a:rPr lang="bg-BG" sz="1200" b="1" kern="1200" baseline="0" dirty="0" smtClean="0">
                <a:solidFill>
                  <a:schemeClr val="tx1"/>
                </a:solidFill>
                <a:effectLst/>
                <a:latin typeface="+mn-lt"/>
                <a:ea typeface="+mn-ea"/>
                <a:cs typeface="+mn-cs"/>
              </a:rPr>
              <a:t> </a:t>
            </a:r>
            <a:r>
              <a:rPr lang="bg-BG" sz="1200" b="0" kern="1200" dirty="0" smtClean="0">
                <a:solidFill>
                  <a:schemeClr val="tx1"/>
                </a:solidFill>
                <a:effectLst/>
                <a:latin typeface="+mn-lt"/>
                <a:ea typeface="+mn-ea"/>
                <a:cs typeface="+mn-cs"/>
              </a:rPr>
              <a:t>"Общинска собственост ", "Устройство на територията",  "Превенция и действия при бедствия" , "Обществен ред и сигурност",  "Образование",  "Социални дейности",  "Местни данъци и такси",  "Общински бюджети", "Управление на водите и "Управление на отпадъците"; </a:t>
            </a:r>
          </a:p>
          <a:p>
            <a:pPr algn="just"/>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Провеждане на обучения по заявка на общините</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p>
          <a:p>
            <a:pPr algn="just"/>
            <a:endPar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200" kern="1200" dirty="0" smtClean="0">
                <a:solidFill>
                  <a:schemeClr val="tx1"/>
                </a:solidFill>
                <a:effectLst/>
                <a:latin typeface="+mn-lt"/>
                <a:ea typeface="+mn-ea"/>
                <a:cs typeface="+mn-cs"/>
              </a:rPr>
              <a:t>Заявка ще се приема при минимум 1 и максимум 10 обучаеми. Минималният брой от един обучаем е поради спецификата на малките общини, където често един експерт  съвместява две до три сфери на дейност. Следва да се има предвид, че дейността "Обучение по заявка" е отделно обособена поради специфичността - на място според конкретните проблеми се дават практически решения. Това не предполага голям брой обучаеми служители. След получаване на заявката,  НСОРБ ще подбере подходящ общински експерт  с необходимата </a:t>
            </a:r>
            <a:r>
              <a:rPr lang="bg-BG" sz="1200" kern="1200" dirty="0" err="1" smtClean="0">
                <a:solidFill>
                  <a:schemeClr val="tx1"/>
                </a:solidFill>
                <a:effectLst/>
                <a:latin typeface="+mn-lt"/>
                <a:ea typeface="+mn-ea"/>
                <a:cs typeface="+mn-cs"/>
              </a:rPr>
              <a:t>компетеност</a:t>
            </a:r>
            <a:r>
              <a:rPr lang="bg-BG" sz="1200" kern="1200" dirty="0" smtClean="0">
                <a:solidFill>
                  <a:schemeClr val="tx1"/>
                </a:solidFill>
                <a:effectLst/>
                <a:latin typeface="+mn-lt"/>
                <a:ea typeface="+mn-ea"/>
                <a:cs typeface="+mn-cs"/>
              </a:rPr>
              <a:t> от експертните мрежи, който, на място, в заявилата община, в рамките на до 5 работни дни ще обучи свои колеги по конкретен казус или проблем</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Подготовка на практически наръчници по отделните обучителни теми</a:t>
            </a:r>
          </a:p>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16</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292573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sz="1100" b="0" baseline="0" dirty="0" smtClean="0">
              <a:latin typeface="Times New Roman" panose="02020603050405020304" pitchFamily="18" charset="0"/>
              <a:cs typeface="Times New Roman" panose="02020603050405020304" pitchFamily="18" charset="0"/>
            </a:endParaRPr>
          </a:p>
          <a:p>
            <a:r>
              <a:rPr lang="bg-BG" sz="1100" b="0" baseline="0" dirty="0" smtClean="0">
                <a:latin typeface="Times New Roman" panose="02020603050405020304" pitchFamily="18" charset="0"/>
                <a:cs typeface="Times New Roman" panose="02020603050405020304" pitchFamily="18" charset="0"/>
              </a:rPr>
              <a:t>  </a:t>
            </a:r>
            <a:endParaRPr lang="bg-BG" sz="11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solidFill>
                  <a:prstClr val="black"/>
                </a:solidFill>
              </a:rPr>
              <a:pPr/>
              <a:t>17</a:t>
            </a:fld>
            <a:endParaRPr lang="bg-BG">
              <a:solidFill>
                <a:prstClr val="black"/>
              </a:solidFill>
            </a:endParaRPr>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1116879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endParaRPr lang="bg-BG" sz="1100" b="0" baseline="0"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18</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75079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bg-BG" sz="1100" kern="1200" baseline="0" dirty="0" smtClean="0">
                <a:solidFill>
                  <a:schemeClr val="tx1"/>
                </a:solidFill>
                <a:latin typeface="Helen Bg Light" panose="02000003080000020004" pitchFamily="50" charset="-52"/>
                <a:cs typeface="Times New Roman" panose="02020603050405020304" pitchFamily="18" charset="0"/>
              </a:rPr>
              <a:t>Най-много искания за плащане са получени по приоритетна ос 4.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solidFill>
                <a:srgbClr val="FF0000"/>
              </a:solidFill>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solidFill>
                <a:prstClr val="black"/>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499369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algn="just" defTabSz="914400" rtl="0" eaLnBrk="1" latinLnBrk="0" hangingPunct="1"/>
            <a:r>
              <a:rPr lang="bg-BG" sz="1100" kern="1200" baseline="0" dirty="0" smtClean="0">
                <a:latin typeface="Helen Bg Light" panose="02000003080000020004" pitchFamily="50" charset="-52"/>
                <a:cs typeface="Times New Roman" panose="02020603050405020304" pitchFamily="18" charset="0"/>
              </a:rPr>
              <a:t>По програмата са сключени 355 договора възлизащи на 397,8 млн. лв. или </a:t>
            </a:r>
            <a:r>
              <a:rPr lang="bg-BG" sz="1100" b="1" kern="1200" baseline="0" dirty="0" smtClean="0">
                <a:latin typeface="Helen Bg Light" panose="02000003080000020004" pitchFamily="50" charset="-52"/>
                <a:cs typeface="Times New Roman" panose="02020603050405020304" pitchFamily="18" charset="0"/>
              </a:rPr>
              <a:t>близо 60% </a:t>
            </a:r>
            <a:r>
              <a:rPr lang="bg-BG" sz="1100" kern="1200" baseline="0" dirty="0" smtClean="0">
                <a:latin typeface="Helen Bg Light" panose="02000003080000020004" pitchFamily="50" charset="-52"/>
                <a:cs typeface="Times New Roman" panose="02020603050405020304" pitchFamily="18" charset="0"/>
              </a:rPr>
              <a:t>от финансовия план на програмата.</a:t>
            </a:r>
          </a:p>
          <a:p>
            <a:pPr marL="0" indent="0" algn="just" defTabSz="914400" rtl="0" eaLnBrk="1" latinLnBrk="0" hangingPunct="1">
              <a:buFontTx/>
              <a:buNone/>
            </a:pPr>
            <a:endParaRPr lang="bg-BG" sz="1100" kern="1200" baseline="0" dirty="0" smtClean="0">
              <a:latin typeface="Helen Bg Light" panose="02000003080000020004" pitchFamily="50" charset="-52"/>
              <a:cs typeface="Times New Roman" panose="02020603050405020304" pitchFamily="18" charset="0"/>
            </a:endParaRPr>
          </a:p>
          <a:p>
            <a:pPr marL="0" indent="0" algn="just" defTabSz="914400" rtl="0" eaLnBrk="1" latinLnBrk="0" hangingPunct="1">
              <a:buFontTx/>
              <a:buNone/>
            </a:pPr>
            <a:r>
              <a:rPr lang="bg-BG" sz="1100" kern="1200" baseline="0" dirty="0" smtClean="0">
                <a:latin typeface="Helen Bg Light" panose="02000003080000020004" pitchFamily="50" charset="-52"/>
                <a:cs typeface="Times New Roman" panose="02020603050405020304" pitchFamily="18" charset="0"/>
              </a:rPr>
              <a:t>От договорените средства, след приспадане на реализираните икономии (при приключване на проектите):</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най-много са договорените средства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1 (е-управление) - </a:t>
            </a:r>
            <a:r>
              <a:rPr lang="bg-BG" sz="1100" b="1" kern="1200" baseline="0" dirty="0" smtClean="0">
                <a:latin typeface="Helen Bg Light" panose="02000003080000020004" pitchFamily="50" charset="-52"/>
                <a:cs typeface="Times New Roman" panose="02020603050405020304" pitchFamily="18" charset="0"/>
              </a:rPr>
              <a:t>46,8 %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ПО 4 (техническа помощ за </a:t>
            </a:r>
            <a:r>
              <a:rPr lang="bg-BG" sz="1100" kern="1200" baseline="0" dirty="0" err="1" smtClean="0">
                <a:latin typeface="Helen Bg Light" panose="02000003080000020004" pitchFamily="50" charset="-52"/>
                <a:cs typeface="Times New Roman" panose="02020603050405020304" pitchFamily="18" charset="0"/>
              </a:rPr>
              <a:t>ЕСИФ</a:t>
            </a:r>
            <a:r>
              <a:rPr lang="bg-BG" sz="1100" kern="1200" baseline="0" dirty="0" smtClean="0">
                <a:latin typeface="Helen Bg Light" panose="02000003080000020004" pitchFamily="50" charset="-52"/>
                <a:cs typeface="Times New Roman" panose="02020603050405020304" pitchFamily="18" charset="0"/>
              </a:rPr>
              <a:t>) - </a:t>
            </a:r>
            <a:r>
              <a:rPr lang="bg-BG" sz="1100" b="1" kern="1200" baseline="0" dirty="0" smtClean="0">
                <a:latin typeface="Helen Bg Light" panose="02000003080000020004" pitchFamily="50" charset="-52"/>
                <a:cs typeface="Times New Roman" panose="02020603050405020304" pitchFamily="18" charset="0"/>
              </a:rPr>
              <a:t>26,3 % </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b="1" kern="1200" baseline="0" dirty="0" smtClean="0">
                <a:latin typeface="Helen Bg Light" panose="02000003080000020004" pitchFamily="50" charset="-52"/>
                <a:cs typeface="Times New Roman" panose="02020603050405020304" pitchFamily="18" charset="0"/>
              </a:rPr>
              <a:t>13,2 %</a:t>
            </a:r>
            <a:r>
              <a:rPr lang="bg-BG" sz="1100" kern="1200" baseline="0" dirty="0" smtClean="0">
                <a:latin typeface="Helen Bg Light" panose="02000003080000020004" pitchFamily="50" charset="-52"/>
                <a:cs typeface="Times New Roman" panose="02020603050405020304" pitchFamily="18" charset="0"/>
              </a:rPr>
              <a:t> са договорени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2 (Ефективно и професионално управление в партньорство с гражданското общество и бизнеса)</a:t>
            </a:r>
          </a:p>
          <a:p>
            <a:pPr marL="0" indent="0" algn="just" defTabSz="914400" rtl="0" eaLnBrk="1" latinLnBrk="0" hangingPunct="1">
              <a:buFontTx/>
              <a:buNone/>
            </a:pPr>
            <a:r>
              <a:rPr lang="bg-BG" sz="1100" kern="1200" baseline="0" dirty="0" smtClean="0">
                <a:latin typeface="Helen Bg Light" panose="02000003080000020004" pitchFamily="50" charset="-52"/>
                <a:cs typeface="Times New Roman" panose="02020603050405020304" pitchFamily="18" charset="0"/>
              </a:rPr>
              <a:t>-  </a:t>
            </a:r>
            <a:r>
              <a:rPr lang="bg-BG" sz="1100" b="1" kern="1200" baseline="0" dirty="0" smtClean="0">
                <a:latin typeface="Helen Bg Light" panose="02000003080000020004" pitchFamily="50" charset="-52"/>
                <a:cs typeface="Times New Roman" panose="02020603050405020304" pitchFamily="18" charset="0"/>
              </a:rPr>
              <a:t>8 % </a:t>
            </a:r>
            <a:r>
              <a:rPr lang="bg-BG" sz="1100" kern="1200" baseline="0" dirty="0" smtClean="0">
                <a:latin typeface="Helen Bg Light" panose="02000003080000020004" pitchFamily="50" charset="-52"/>
                <a:cs typeface="Times New Roman" panose="02020603050405020304" pitchFamily="18" charset="0"/>
              </a:rPr>
              <a:t>са ПО 3 (съдебна система) </a:t>
            </a:r>
          </a:p>
          <a:p>
            <a:pPr marL="0" indent="-171450" algn="just" defTabSz="914400" rtl="0" eaLnBrk="1" latinLnBrk="0" hangingPunct="1">
              <a:buFontTx/>
              <a:buChar char="-"/>
            </a:pPr>
            <a:r>
              <a:rPr lang="bg-BG" sz="1100" b="1" kern="1200" baseline="0" dirty="0" smtClean="0">
                <a:latin typeface="Helen Bg Light" panose="02000003080000020004" pitchFamily="50" charset="-52"/>
                <a:cs typeface="Times New Roman" panose="02020603050405020304" pitchFamily="18" charset="0"/>
              </a:rPr>
              <a:t>5,8 %</a:t>
            </a:r>
            <a:r>
              <a:rPr lang="bg-BG" sz="1100" kern="1200" baseline="0" dirty="0" smtClean="0">
                <a:latin typeface="Helen Bg Light" panose="02000003080000020004" pitchFamily="50" charset="-52"/>
                <a:cs typeface="Times New Roman" panose="02020603050405020304" pitchFamily="18" charset="0"/>
              </a:rPr>
              <a:t> са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5 (техническа помощ за </a:t>
            </a:r>
            <a:r>
              <a:rPr lang="bg-BG" sz="1100" kern="1200" baseline="0" dirty="0" err="1" smtClean="0">
                <a:latin typeface="Helen Bg Light" panose="02000003080000020004" pitchFamily="50" charset="-52"/>
                <a:cs typeface="Times New Roman" panose="02020603050405020304" pitchFamily="18" charset="0"/>
              </a:rPr>
              <a:t>УО</a:t>
            </a:r>
            <a:r>
              <a:rPr lang="bg-BG" sz="1100" kern="1200" baseline="0" dirty="0" smtClean="0">
                <a:latin typeface="Helen Bg Light" panose="02000003080000020004" pitchFamily="50" charset="-52"/>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noProof="0" dirty="0" smtClean="0">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1 – 30 бр. договори – 184,2 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2 – 184 бр. договори –  51,8 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3 – 55 бр. договори - </a:t>
            </a:r>
            <a:r>
              <a:rPr lang="en-US" sz="1100" kern="1200" baseline="0" noProof="0" dirty="0" smtClean="0">
                <a:latin typeface="Helen Bg Light" panose="02000003080000020004" pitchFamily="50" charset="-52"/>
                <a:cs typeface="Times New Roman" panose="02020603050405020304" pitchFamily="18" charset="0"/>
              </a:rPr>
              <a:t> </a:t>
            </a:r>
            <a:r>
              <a:rPr lang="bg-BG" sz="1100" kern="1200" baseline="0" noProof="0" dirty="0" smtClean="0">
                <a:latin typeface="Helen Bg Light" panose="02000003080000020004" pitchFamily="50" charset="-52"/>
                <a:cs typeface="Times New Roman" panose="02020603050405020304" pitchFamily="18" charset="0"/>
              </a:rPr>
              <a:t>31,3 </a:t>
            </a:r>
            <a:r>
              <a:rPr lang="en-US" sz="1100" kern="1200" baseline="0" noProof="0" dirty="0" smtClean="0">
                <a:latin typeface="Helen Bg Light" panose="02000003080000020004" pitchFamily="50" charset="-52"/>
                <a:cs typeface="Times New Roman" panose="02020603050405020304" pitchFamily="18" charset="0"/>
              </a:rPr>
              <a:t> </a:t>
            </a:r>
            <a:r>
              <a:rPr lang="bg-BG" sz="1100" kern="1200" baseline="0" noProof="0" dirty="0" smtClean="0">
                <a:latin typeface="Helen Bg Light" panose="02000003080000020004" pitchFamily="50" charset="-52"/>
                <a:cs typeface="Times New Roman" panose="02020603050405020304" pitchFamily="18" charset="0"/>
              </a:rPr>
              <a:t>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4 – 76 бр. договори – 103,5 млн. лв.</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noProof="0" dirty="0" smtClean="0">
                <a:latin typeface="Helen Bg Light" panose="02000003080000020004" pitchFamily="50" charset="-52"/>
                <a:cs typeface="Times New Roman" panose="02020603050405020304" pitchFamily="18" charset="0"/>
              </a:rPr>
              <a:t>ПО 5 – 3 бр. договори –  22,8 млн. лв.</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noProof="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6614375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dirty="0" smtClean="0">
                <a:solidFill>
                  <a:schemeClr val="tx1"/>
                </a:solidFill>
                <a:latin typeface="Helen Bg Light" panose="02000003080000020004" pitchFamily="50" charset="-52"/>
                <a:cs typeface="Times New Roman" panose="02020603050405020304" pitchFamily="18" charset="0"/>
              </a:rPr>
              <a:t>Най-много средства са верифицирани и съответно сертифицирани по </a:t>
            </a:r>
            <a:r>
              <a:rPr lang="bg-BG" sz="1100" b="1" kern="1200" baseline="0" dirty="0" err="1" smtClean="0">
                <a:solidFill>
                  <a:schemeClr val="tx1"/>
                </a:solidFill>
                <a:latin typeface="Helen Bg Light" panose="02000003080000020004" pitchFamily="50" charset="-52"/>
                <a:cs typeface="Times New Roman" panose="02020603050405020304" pitchFamily="18" charset="0"/>
              </a:rPr>
              <a:t>ПО</a:t>
            </a:r>
            <a:r>
              <a:rPr lang="bg-BG" sz="1100" b="1" kern="1200" baseline="0" dirty="0" smtClean="0">
                <a:solidFill>
                  <a:schemeClr val="tx1"/>
                </a:solidFill>
                <a:latin typeface="Helen Bg Light" panose="02000003080000020004" pitchFamily="50" charset="-52"/>
                <a:cs typeface="Times New Roman" panose="02020603050405020304" pitchFamily="18" charset="0"/>
              </a:rPr>
              <a:t> 1</a:t>
            </a:r>
            <a:r>
              <a:rPr lang="bg-BG" sz="1100" kern="1200" baseline="0" dirty="0" smtClean="0">
                <a:solidFill>
                  <a:schemeClr val="tx1"/>
                </a:solidFill>
                <a:latin typeface="Helen Bg Light" panose="02000003080000020004" pitchFamily="50" charset="-52"/>
                <a:cs typeface="Times New Roman" panose="02020603050405020304" pitchFamily="18" charset="0"/>
              </a:rPr>
              <a:t> Административно обслужване и е-управление и </a:t>
            </a:r>
            <a:r>
              <a:rPr lang="bg-BG" sz="1100" b="1" kern="1200" baseline="0" dirty="0" smtClean="0">
                <a:solidFill>
                  <a:schemeClr val="tx1"/>
                </a:solidFill>
                <a:latin typeface="Helen Bg Light" panose="02000003080000020004" pitchFamily="50" charset="-52"/>
                <a:cs typeface="Times New Roman" panose="02020603050405020304" pitchFamily="18" charset="0"/>
              </a:rPr>
              <a:t>ПО 4 </a:t>
            </a:r>
            <a:r>
              <a:rPr lang="ru-RU" sz="1100" kern="1200" baseline="0" dirty="0" smtClean="0">
                <a:solidFill>
                  <a:schemeClr val="tx1"/>
                </a:solidFill>
                <a:latin typeface="Helen Bg Light" panose="02000003080000020004" pitchFamily="50" charset="-52"/>
                <a:cs typeface="Times New Roman" panose="02020603050405020304" pitchFamily="18" charset="0"/>
              </a:rPr>
              <a:t>Техническа помощ за управлението на ЕСИФ</a:t>
            </a:r>
            <a:r>
              <a:rPr lang="bg-BG" sz="1100" kern="1200" baseline="0" dirty="0" smtClean="0">
                <a:solidFill>
                  <a:schemeClr val="tx1"/>
                </a:solidFill>
                <a:latin typeface="Helen Bg Light" panose="02000003080000020004" pitchFamily="50" charset="-52"/>
                <a:cs typeface="Times New Roman" panose="02020603050405020304" pitchFamily="18" charset="0"/>
              </a:rPr>
              <a:t>.</a:t>
            </a:r>
            <a:endParaRPr lang="en-US" sz="1100" kern="1200" baseline="0" dirty="0" smtClean="0">
              <a:solidFill>
                <a:schemeClr val="tx1"/>
              </a:solidFill>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dirty="0" smtClean="0">
              <a:solidFill>
                <a:schemeClr val="tx1"/>
              </a:solidFill>
              <a:latin typeface="Helen Bg Light" panose="02000003080000020004" pitchFamily="50" charset="-52"/>
              <a:cs typeface="Times New Roman" panose="02020603050405020304" pitchFamily="18" charset="0"/>
            </a:endParaRPr>
          </a:p>
          <a:p>
            <a:pPr marL="0" algn="just" defTabSz="914400" rtl="0" eaLnBrk="1" latinLnBrk="0" hangingPunct="1"/>
            <a:r>
              <a:rPr lang="bg-BG" sz="1100" kern="1200" baseline="0" dirty="0" smtClean="0">
                <a:solidFill>
                  <a:schemeClr val="tx1"/>
                </a:solidFill>
                <a:latin typeface="Helen Bg Light" panose="02000003080000020004" pitchFamily="50" charset="-52"/>
                <a:cs typeface="Times New Roman" panose="02020603050405020304" pitchFamily="18" charset="0"/>
              </a:rPr>
              <a:t>Процентът на верифицирани разходи спрямо финансовия план на </a:t>
            </a:r>
            <a:r>
              <a:rPr lang="bg-BG" sz="1100" kern="1200" baseline="0" dirty="0" err="1" smtClean="0">
                <a:solidFill>
                  <a:schemeClr val="tx1"/>
                </a:solidFill>
                <a:latin typeface="Helen Bg Light" panose="02000003080000020004" pitchFamily="50" charset="-52"/>
                <a:cs typeface="Times New Roman" panose="02020603050405020304" pitchFamily="18" charset="0"/>
              </a:rPr>
              <a:t>ОПДУ</a:t>
            </a:r>
            <a:r>
              <a:rPr lang="bg-BG" sz="1100" kern="1200" baseline="0" dirty="0" smtClean="0">
                <a:solidFill>
                  <a:schemeClr val="tx1"/>
                </a:solidFill>
                <a:latin typeface="Helen Bg Light" panose="02000003080000020004" pitchFamily="50" charset="-52"/>
                <a:cs typeface="Times New Roman" panose="02020603050405020304" pitchFamily="18" charset="0"/>
              </a:rPr>
              <a:t> е </a:t>
            </a:r>
            <a:r>
              <a:rPr lang="bg-BG" sz="1100" b="1" kern="1200" baseline="0" dirty="0" smtClean="0">
                <a:solidFill>
                  <a:schemeClr val="tx1"/>
                </a:solidFill>
                <a:latin typeface="Helen Bg Light" panose="02000003080000020004" pitchFamily="50" charset="-52"/>
                <a:cs typeface="Times New Roman" panose="02020603050405020304" pitchFamily="18" charset="0"/>
              </a:rPr>
              <a:t>18,3 %</a:t>
            </a:r>
            <a:r>
              <a:rPr lang="en-US" sz="1100" b="1" kern="1200" baseline="0" dirty="0" smtClean="0">
                <a:solidFill>
                  <a:schemeClr val="tx1"/>
                </a:solidFill>
                <a:latin typeface="Helen Bg Light" panose="02000003080000020004" pitchFamily="50" charset="-52"/>
                <a:cs typeface="Times New Roman" panose="02020603050405020304" pitchFamily="18" charset="0"/>
              </a:rPr>
              <a:t>.</a:t>
            </a:r>
            <a:endParaRPr lang="bg-BG" sz="1100" b="1" kern="1200" baseline="0" dirty="0" smtClean="0">
              <a:solidFill>
                <a:schemeClr val="tx1"/>
              </a:solidFill>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bg-BG" b="0" baseline="0" dirty="0" smtClean="0">
              <a:solidFill>
                <a:prstClr val="black"/>
              </a:solidFill>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solidFill>
                <a:srgbClr val="FF0000"/>
              </a:solidFill>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solidFill>
                <a:prstClr val="black"/>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1558875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algn="just" defTabSz="914400" rtl="0" eaLnBrk="1" latinLnBrk="0" hangingPunct="1"/>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За периода април 2016 (старт на плащанията по </a:t>
            </a:r>
            <a:r>
              <a:rPr lang="bg-BG" sz="1100" kern="1200" baseline="0" dirty="0" err="1" smtClean="0">
                <a:solidFill>
                  <a:schemeClr val="tx1"/>
                </a:solidFill>
                <a:latin typeface="Helen Bg Light" panose="02000003080000020004" pitchFamily="50" charset="-52"/>
                <a:ea typeface="+mn-ea"/>
                <a:cs typeface="Times New Roman" panose="02020603050405020304" pitchFamily="18" charset="0"/>
              </a:rPr>
              <a:t>ОПДУ</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 май 2019 г.</a:t>
            </a:r>
          </a:p>
          <a:p>
            <a:pPr marL="0" algn="just" defTabSz="914400" rtl="0" eaLnBrk="1" latinLnBrk="0" hangingPunct="1"/>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171450" indent="-171450" algn="just" defTabSz="914400" rtl="0" eaLnBrk="1" latinLnBrk="0" hangingPunct="1">
              <a:buFontTx/>
              <a:buChar char="-"/>
            </a:pPr>
            <a:r>
              <a:rPr lang="bg-BG" sz="1100" kern="1200" baseline="0" dirty="0" err="1" smtClean="0">
                <a:solidFill>
                  <a:schemeClr val="tx1"/>
                </a:solidFill>
                <a:latin typeface="Helen Bg Light" panose="02000003080000020004" pitchFamily="50" charset="-52"/>
                <a:ea typeface="+mn-ea"/>
                <a:cs typeface="Times New Roman" panose="02020603050405020304" pitchFamily="18" charset="0"/>
              </a:rPr>
              <a:t>УО</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е извършил над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600 плащания </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към бенефициентите.</a:t>
            </a:r>
          </a:p>
          <a:p>
            <a:pPr marL="171450" indent="-171450" algn="just" defTabSz="914400" rtl="0" eaLnBrk="1" latinLnBrk="0" hangingPunct="1">
              <a:buFontTx/>
              <a:buChar char="-"/>
            </a:pPr>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171450" indent="-171450" algn="just" defTabSz="914400" rtl="0" eaLnBrk="1" latinLnBrk="0" hangingPunct="1">
              <a:buFontTx/>
              <a:buChar char="-"/>
            </a:pP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По програмата има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25 регистрирани дълга</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по които са възстановени суми, вкл. чрез прихващане в размер на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805 хил. лв. </a:t>
            </a:r>
          </a:p>
          <a:p>
            <a:pPr marL="0" algn="just" defTabSz="914400" rtl="0" eaLnBrk="1" latinLnBrk="0" hangingPunct="1"/>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algn="just" defTabSz="914400" rtl="0" eaLnBrk="1" latinLnBrk="0" hangingPunct="1"/>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Най-много са изплатените средства по приоритетна ос 1 (37,7 % от всички плащания).</a:t>
            </a:r>
          </a:p>
          <a:p>
            <a:pPr marL="0" algn="just" defTabSz="914400" rtl="0" eaLnBrk="1" latinLnBrk="0" hangingPunct="1"/>
            <a:endParaRPr lang="bg-BG" sz="1100"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algn="just" defTabSz="914400" rtl="0" eaLnBrk="1" latinLnBrk="0" hangingPunct="1"/>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От общата стойност на разплатените средства 137,4 млн. лв.</a:t>
            </a:r>
          </a:p>
          <a:p>
            <a:pPr marL="0" indent="-171450" algn="just" defTabSz="914400" rtl="0" eaLnBrk="1" latinLnBrk="0" hangingPunct="1">
              <a:buFontTx/>
              <a:buChar char="-"/>
            </a:pP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Близо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20%</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представляват изплатени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аванси</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 </a:t>
            </a:r>
          </a:p>
          <a:p>
            <a:pPr marL="0" indent="-171450" algn="just" defTabSz="914400" rtl="0" eaLnBrk="1" latinLnBrk="0" hangingPunct="1">
              <a:buFontTx/>
              <a:buChar char="-"/>
            </a:pP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останалите 110,7 млн. лв. (80%) представляват платени верифицирани </a:t>
            </a:r>
            <a:r>
              <a:rPr lang="bg-BG" sz="1100" b="1" kern="1200" baseline="0" dirty="0" smtClean="0">
                <a:solidFill>
                  <a:schemeClr val="tx1"/>
                </a:solidFill>
                <a:latin typeface="Helen Bg Light" panose="02000003080000020004" pitchFamily="50" charset="-52"/>
                <a:ea typeface="+mn-ea"/>
                <a:cs typeface="Times New Roman" panose="02020603050405020304" pitchFamily="18" charset="0"/>
              </a:rPr>
              <a:t>междинни и окончателни искания </a:t>
            </a:r>
            <a:r>
              <a:rPr lang="bg-BG" sz="1100" kern="1200" baseline="0" dirty="0" smtClean="0">
                <a:solidFill>
                  <a:schemeClr val="tx1"/>
                </a:solidFill>
                <a:latin typeface="Helen Bg Light" panose="02000003080000020004" pitchFamily="50" charset="-52"/>
                <a:ea typeface="+mn-ea"/>
                <a:cs typeface="Times New Roman" panose="02020603050405020304" pitchFamily="18" charset="0"/>
              </a:rPr>
              <a:t>за плащане.</a:t>
            </a:r>
          </a:p>
          <a:p>
            <a:pPr algn="just">
              <a:buFont typeface="Wingdings" panose="05000000000000000000" pitchFamily="2" charset="2"/>
              <a:buNone/>
            </a:pPr>
            <a:endParaRPr lang="bg-BG" b="1" baseline="0" dirty="0" smtClean="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32867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indent="449580" algn="just" defTabSz="914400" rtl="0" eaLnBrk="1" latinLnBrk="0" hangingPunct="1">
              <a:lnSpc>
                <a:spcPct val="115000"/>
              </a:lnSpc>
              <a:spcAft>
                <a:spcPts val="1000"/>
              </a:spcAft>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Н</a:t>
            </a:r>
            <a:r>
              <a:rPr lang="ru-RU" kern="1200" baseline="0" dirty="0" smtClean="0">
                <a:solidFill>
                  <a:schemeClr val="tx1"/>
                </a:solidFill>
                <a:latin typeface="Helen Bg Light" panose="02000003080000020004" pitchFamily="50" charset="-52"/>
                <a:ea typeface="+mn-ea"/>
                <a:cs typeface="Times New Roman" panose="02020603050405020304" pitchFamily="18" charset="0"/>
              </a:rPr>
              <a:t>а 11.02.2019 г. УО на ОПДУ е изпратил на EK чрез системата SFC декларацията за управление и годишното обобщение на одитните доклади</a:t>
            </a:r>
          </a:p>
          <a:p>
            <a:pPr marL="0" algn="just" defTabSz="914400" rtl="0" eaLnBrk="1" latinLnBrk="0" hangingPunct="1"/>
            <a:endParaRPr lang="bg-BG" kern="1200" baseline="0" dirty="0">
              <a:solidFill>
                <a:schemeClr val="tx1"/>
              </a:solidFill>
              <a:latin typeface="Helen Bg Light" panose="02000003080000020004" pitchFamily="50" charset="-52"/>
              <a:ea typeface="+mn-ea"/>
              <a:cs typeface="Times New Roman" panose="02020603050405020304" pitchFamily="18" charset="0"/>
            </a:endParaRPr>
          </a:p>
        </p:txBody>
      </p:sp>
    </p:spTree>
    <p:extLst>
      <p:ext uri="{BB962C8B-B14F-4D97-AF65-F5344CB8AC3E}">
        <p14:creationId xmlns:p14="http://schemas.microsoft.com/office/powerpoint/2010/main" val="274461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indent="449580" algn="just" defTabSz="914400" rtl="0" eaLnBrk="1" latinLnBrk="0" hangingPunct="1">
              <a:lnSpc>
                <a:spcPct val="115000"/>
              </a:lnSpc>
              <a:spcBef>
                <a:spcPts val="0"/>
              </a:spcBef>
              <a:spcAft>
                <a:spcPts val="0"/>
              </a:spcAft>
            </a:pPr>
            <a:r>
              <a:rPr lang="en-US" kern="1200" baseline="0" dirty="0" smtClean="0">
                <a:solidFill>
                  <a:schemeClr val="tx1"/>
                </a:solidFill>
                <a:latin typeface="Helen Bg Light" panose="02000003080000020004" pitchFamily="50" charset="-52"/>
                <a:ea typeface="+mn-ea"/>
                <a:cs typeface="Times New Roman" panose="02020603050405020304" pitchFamily="18" charset="0"/>
              </a:rPr>
              <a:t>I.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Трети системен одит</a:t>
            </a:r>
          </a:p>
          <a:p>
            <a:pPr marL="0" indent="449580" algn="just" defTabSz="914400" rtl="0" eaLnBrk="1" latinLnBrk="0" hangingPunct="1">
              <a:lnSpc>
                <a:spcPct val="115000"/>
              </a:lnSpc>
              <a:spcBef>
                <a:spcPts val="0"/>
              </a:spcBef>
              <a:spcAft>
                <a:spcPts val="0"/>
              </a:spcAft>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Оценка 2 „Функционира. Необходимо е известно подобрение” за:</a:t>
            </a:r>
          </a:p>
          <a:p>
            <a:pPr marL="0" lvl="1" indent="-342900" algn="just" defTabSz="914400" rtl="0" eaLnBrk="1" latinLnBrk="0" hangingPunct="1">
              <a:lnSpc>
                <a:spcPct val="115000"/>
              </a:lnSpc>
              <a:spcBef>
                <a:spcPts val="0"/>
              </a:spcBef>
              <a:spcAft>
                <a:spcPts val="0"/>
              </a:spcAft>
              <a:buFont typeface="Arial" panose="020B0604020202020204" pitchFamily="34" charset="0"/>
              <a:buChar char="•"/>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Ключово изискване 2: „Подходящ избор на операциите“ </a:t>
            </a:r>
          </a:p>
          <a:p>
            <a:pPr marL="0" lvl="1" indent="-342900" algn="just" defTabSz="914400" rtl="0" eaLnBrk="1" latinLnBrk="0" hangingPunct="1">
              <a:lnSpc>
                <a:spcPct val="115000"/>
              </a:lnSpc>
              <a:spcBef>
                <a:spcPts val="0"/>
              </a:spcBef>
              <a:spcAft>
                <a:spcPts val="0"/>
              </a:spcAft>
              <a:buFont typeface="Arial" panose="020B0604020202020204" pitchFamily="34" charset="0"/>
              <a:buChar char="•"/>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Ключово изискване 3: „Предоставяне на адекватна информация на кандидатите“ </a:t>
            </a:r>
          </a:p>
          <a:p>
            <a:pPr marL="0" lvl="1" indent="-342900" algn="just" defTabSz="914400" rtl="0" eaLnBrk="1" latinLnBrk="0" hangingPunct="1">
              <a:lnSpc>
                <a:spcPct val="115000"/>
              </a:lnSpc>
              <a:spcBef>
                <a:spcPts val="0"/>
              </a:spcBef>
              <a:spcAft>
                <a:spcPts val="0"/>
              </a:spcAft>
              <a:buFont typeface="Arial" panose="020B0604020202020204" pitchFamily="34" charset="0"/>
              <a:buChar char="•"/>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Ключово изискване 5: „Внедрена ефективна система, която осигурява, че всички документи за разходите и одитите се съхраняват за осигуряване на адекватна  одитна следа“ </a:t>
            </a:r>
          </a:p>
          <a:p>
            <a:pPr marL="0" lvl="1" algn="just" defTabSz="914400" rtl="0" eaLnBrk="1" latinLnBrk="0" hangingPunct="1">
              <a:lnSpc>
                <a:spcPct val="115000"/>
              </a:lnSpc>
              <a:spcBef>
                <a:spcPts val="0"/>
              </a:spcBef>
              <a:spcAft>
                <a:spcPts val="0"/>
              </a:spcAft>
            </a:pPr>
            <a:endParaRPr lang="ru-RU"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lvl="1" algn="just" defTabSz="914400" rtl="0" eaLnBrk="1" latinLnBrk="0" hangingPunct="1">
              <a:lnSpc>
                <a:spcPct val="115000"/>
              </a:lnSpc>
              <a:spcBef>
                <a:spcPts val="0"/>
              </a:spcBef>
              <a:spcAft>
                <a:spcPts val="0"/>
              </a:spcAft>
            </a:pPr>
            <a:r>
              <a:rPr lang="ru-RU" kern="1200" baseline="0" dirty="0" smtClean="0">
                <a:solidFill>
                  <a:schemeClr val="tx1"/>
                </a:solidFill>
                <a:latin typeface="Helen Bg Light" panose="02000003080000020004" pitchFamily="50" charset="-52"/>
                <a:ea typeface="+mn-ea"/>
                <a:cs typeface="Times New Roman" panose="02020603050405020304" pitchFamily="18" charset="0"/>
              </a:rPr>
              <a:t>На 22.06.2018 г. в УО е получен окончателен доклад от ИА ОСЕС.</a:t>
            </a:r>
          </a:p>
          <a:p>
            <a:pPr marL="0" lvl="1" indent="0" algn="just" defTabSz="914400" rtl="0" eaLnBrk="1" latinLnBrk="0" hangingPunct="1">
              <a:spcBef>
                <a:spcPts val="0"/>
              </a:spcBef>
              <a:spcAft>
                <a:spcPts val="0"/>
              </a:spcAft>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Формулирани са 3 препоръки със средно ниво на значимост</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които са изпълнени от УО на ОПДУ.</a:t>
            </a:r>
          </a:p>
          <a:p>
            <a:pPr marL="0" lvl="1" indent="0" algn="just" defTabSz="914400" rtl="0" eaLnBrk="1" latinLnBrk="0" hangingPunct="1">
              <a:spcBef>
                <a:spcPts val="0"/>
              </a:spcBef>
              <a:spcAft>
                <a:spcPts val="0"/>
              </a:spcAft>
            </a:pPr>
            <a:endParaRPr lang="ru-RU" kern="1200" baseline="0" dirty="0" smtClean="0">
              <a:solidFill>
                <a:schemeClr val="tx1"/>
              </a:solidFill>
              <a:latin typeface="Helen Bg Light" panose="02000003080000020004" pitchFamily="50" charset="-52"/>
              <a:ea typeface="+mn-ea"/>
              <a:cs typeface="Times New Roman" panose="02020603050405020304" pitchFamily="18" charset="0"/>
            </a:endParaRPr>
          </a:p>
          <a:p>
            <a:pPr marL="0" algn="just" defTabSz="914400" rtl="0" eaLnBrk="1" latinLnBrk="0" hangingPunct="1"/>
            <a:r>
              <a:rPr lang="bg-BG" kern="1200" baseline="0" dirty="0" smtClean="0">
                <a:solidFill>
                  <a:schemeClr val="tx1"/>
                </a:solidFill>
                <a:latin typeface="Helen Bg Light" panose="02000003080000020004" pitchFamily="50" charset="-52"/>
                <a:ea typeface="+mn-ea"/>
                <a:cs typeface="Times New Roman" panose="02020603050405020304" pitchFamily="18" charset="0"/>
              </a:rPr>
              <a:t>   </a:t>
            </a:r>
          </a:p>
          <a:p>
            <a:pPr marL="0" algn="just" defTabSz="914400" rtl="0" eaLnBrk="1" latinLnBrk="0" hangingPunct="1"/>
            <a:r>
              <a:rPr lang="en-US" kern="1200" baseline="0" dirty="0" smtClean="0">
                <a:solidFill>
                  <a:schemeClr val="tx1"/>
                </a:solidFill>
                <a:latin typeface="Helen Bg Light" panose="02000003080000020004" pitchFamily="50" charset="-52"/>
                <a:ea typeface="+mn-ea"/>
                <a:cs typeface="Times New Roman" panose="02020603050405020304" pitchFamily="18" charset="0"/>
              </a:rPr>
              <a:t>II.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Втори одит на операциите</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Вторият одит на операциите обхваща счетоводната година от  1.07.2017 г. до 30.06.2018 г. </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На 23.11.2018 г. са получени окончателните доклади.</a:t>
            </a:r>
          </a:p>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solidFill>
                  <a:schemeClr val="tx1"/>
                </a:solidFill>
                <a:latin typeface="Helen Bg Light" panose="02000003080000020004" pitchFamily="50" charset="-52"/>
                <a:ea typeface="+mn-ea"/>
                <a:cs typeface="Times New Roman" panose="02020603050405020304" pitchFamily="18" charset="0"/>
              </a:rPr>
              <a:t>Формулирани са 3 препоръки със средно ниво на значимост</a:t>
            </a:r>
            <a:r>
              <a:rPr lang="en-US" kern="1200" baseline="0" dirty="0" smtClean="0">
                <a:solidFill>
                  <a:schemeClr val="tx1"/>
                </a:solidFill>
                <a:latin typeface="Helen Bg Light" panose="02000003080000020004" pitchFamily="50" charset="-52"/>
                <a:ea typeface="+mn-ea"/>
                <a:cs typeface="Times New Roman" panose="02020603050405020304" pitchFamily="18" charset="0"/>
              </a:rPr>
              <a:t>, </a:t>
            </a:r>
            <a:r>
              <a:rPr lang="bg-BG" kern="1200" baseline="0" dirty="0" smtClean="0">
                <a:solidFill>
                  <a:schemeClr val="tx1"/>
                </a:solidFill>
                <a:latin typeface="Helen Bg Light" panose="02000003080000020004" pitchFamily="50" charset="-52"/>
                <a:ea typeface="+mn-ea"/>
                <a:cs typeface="Times New Roman" panose="02020603050405020304" pitchFamily="18" charset="0"/>
              </a:rPr>
              <a:t>които са изпълнени от УО на ОПДУ.</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solidFill>
                <a:schemeClr val="tx1"/>
              </a:solidFill>
              <a:latin typeface="Helen Bg Light" panose="02000003080000020004" pitchFamily="50" charset="-52"/>
              <a:ea typeface="+mn-ea"/>
              <a:cs typeface="Times New Roman" panose="02020603050405020304" pitchFamily="18" charset="0"/>
            </a:endParaRPr>
          </a:p>
        </p:txBody>
      </p:sp>
    </p:spTree>
    <p:extLst>
      <p:ext uri="{BB962C8B-B14F-4D97-AF65-F5344CB8AC3E}">
        <p14:creationId xmlns:p14="http://schemas.microsoft.com/office/powerpoint/2010/main" val="3237966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lvl="0" algn="just" defTabSz="914400" rtl="0" eaLnBrk="1" latinLnBrk="0" hangingPunct="1"/>
            <a:r>
              <a:rPr lang="en-US" kern="1200" baseline="0" dirty="0" smtClean="0">
                <a:solidFill>
                  <a:schemeClr val="tx1"/>
                </a:solidFill>
                <a:latin typeface="Helen Bg Light" panose="02000003080000020004" pitchFamily="50" charset="-52"/>
                <a:cs typeface="Times New Roman" panose="02020603050405020304" pitchFamily="18" charset="0"/>
              </a:rPr>
              <a:t>III. </a:t>
            </a:r>
            <a:r>
              <a:rPr lang="bg-BG" kern="1200" baseline="0" dirty="0" smtClean="0">
                <a:solidFill>
                  <a:schemeClr val="tx1"/>
                </a:solidFill>
                <a:latin typeface="Helen Bg Light" panose="02000003080000020004" pitchFamily="50" charset="-52"/>
                <a:cs typeface="Times New Roman" panose="02020603050405020304" pitchFamily="18" charset="0"/>
              </a:rPr>
              <a:t>Одитният орган е извършил четвърти Годишен контролен доклад за ОПДУ. Докладът се отнася за периода 1.07.2017 до 30.06.2018 г.</a:t>
            </a:r>
            <a:r>
              <a:rPr lang="ru-RU" kern="1200" baseline="0" dirty="0" smtClean="0">
                <a:solidFill>
                  <a:schemeClr val="tx1"/>
                </a:solidFill>
                <a:latin typeface="Helen Bg Light" panose="02000003080000020004" pitchFamily="50" charset="-52"/>
                <a:cs typeface="Times New Roman" panose="02020603050405020304" pitchFamily="18" charset="0"/>
              </a:rPr>
              <a:t> Окончателният доклад е получен на 11.02.2019 г.</a:t>
            </a:r>
          </a:p>
          <a:p>
            <a:pPr marL="0" lvl="0" algn="just" defTabSz="914400" rtl="0" eaLnBrk="1" latinLnBrk="0" hangingPunct="1"/>
            <a:endParaRPr lang="ru-RU" kern="1200" baseline="0" dirty="0" smtClean="0">
              <a:solidFill>
                <a:schemeClr val="tx1"/>
              </a:solidFill>
              <a:latin typeface="Helen Bg Light" panose="02000003080000020004" pitchFamily="50" charset="-52"/>
              <a:cs typeface="Times New Roman" panose="02020603050405020304" pitchFamily="18" charset="0"/>
            </a:endParaRPr>
          </a:p>
          <a:p>
            <a:pPr marL="0" lvl="0" algn="just" defTabSz="914400" rtl="0" eaLnBrk="1" latinLnBrk="0" hangingPunct="1"/>
            <a:r>
              <a:rPr lang="bg-BG" b="1" kern="1200" dirty="0" smtClean="0">
                <a:solidFill>
                  <a:schemeClr val="tx1"/>
                </a:solidFill>
                <a:effectLst/>
                <a:latin typeface="Helen Bg Light" panose="02000003080000020004" pitchFamily="50" charset="-52"/>
              </a:rPr>
              <a:t>Окончателен Годишен контролен доклад и Годишно становище от 8.02.2019 г. по Оперативна програма „Добро управление“  за счетоводната година от 1.07.2017 г. до 30.06.2018 г. </a:t>
            </a:r>
            <a:endParaRPr lang="ru-RU" kern="1200" baseline="0" dirty="0" smtClean="0">
              <a:solidFill>
                <a:schemeClr val="tx1"/>
              </a:solidFill>
              <a:latin typeface="Helen Bg Light" panose="02000003080000020004" pitchFamily="50" charset="-52"/>
              <a:cs typeface="Times New Roman" panose="02020603050405020304" pitchFamily="18" charset="0"/>
            </a:endParaRPr>
          </a:p>
          <a:p>
            <a:pPr marL="0" lvl="0" algn="just" defTabSz="914400" rtl="0" eaLnBrk="1" latinLnBrk="0" hangingPunct="1"/>
            <a:endParaRPr lang="bg-BG" kern="1200" baseline="0" dirty="0" smtClean="0">
              <a:solidFill>
                <a:schemeClr val="tx1"/>
              </a:solidFill>
              <a:latin typeface="Helen Bg Light" panose="02000003080000020004" pitchFamily="50" charset="-52"/>
              <a:cs typeface="Times New Roman" panose="02020603050405020304" pitchFamily="18" charset="0"/>
            </a:endParaRPr>
          </a:p>
          <a:p>
            <a:pPr marL="0" lvl="0" algn="just" defTabSz="914400" rtl="0" eaLnBrk="1" latinLnBrk="0" hangingPunct="1"/>
            <a:r>
              <a:rPr lang="bg-BG" kern="1200" baseline="0" dirty="0" smtClean="0">
                <a:solidFill>
                  <a:schemeClr val="tx1"/>
                </a:solidFill>
                <a:latin typeface="Helen Bg Light" panose="02000003080000020004" pitchFamily="50" charset="-52"/>
                <a:cs typeface="Times New Roman" panose="02020603050405020304" pitchFamily="18" charset="0"/>
              </a:rPr>
              <a:t>Финансовото влияние на всички установени от Одитния орган нарушения в сертифицираните през четвъртата счетоводна година разходи по засегнатите договори е приспаднато от Годишния счетоводен отчет по програмата.</a:t>
            </a:r>
          </a:p>
          <a:p>
            <a:pPr marL="0" lvl="0" algn="just" defTabSz="914400" rtl="0" eaLnBrk="1" latinLnBrk="0" hangingPunct="1"/>
            <a:endParaRPr lang="bg-BG" kern="1200" baseline="0" dirty="0" smtClean="0">
              <a:solidFill>
                <a:schemeClr val="tx1"/>
              </a:solidFill>
              <a:latin typeface="Helen Bg Light" panose="02000003080000020004" pitchFamily="50" charset="-52"/>
              <a:cs typeface="Times New Roman" panose="02020603050405020304" pitchFamily="18" charset="0"/>
            </a:endParaRPr>
          </a:p>
          <a:p>
            <a:pPr marL="0" lvl="0" algn="just" defTabSz="914400" rtl="0" eaLnBrk="1" latinLnBrk="0" hangingPunct="1"/>
            <a:r>
              <a:rPr lang="bg-BG" kern="1200" baseline="0" dirty="0" smtClean="0">
                <a:solidFill>
                  <a:schemeClr val="tx1"/>
                </a:solidFill>
                <a:latin typeface="Helen Bg Light" panose="02000003080000020004" pitchFamily="50" charset="-52"/>
                <a:cs typeface="Times New Roman" panose="02020603050405020304" pitchFamily="18" charset="0"/>
              </a:rPr>
              <a:t>Цялостната оценка на системите за управление и контрол на ОПДУ е опредена на ниво 2 </a:t>
            </a:r>
            <a:r>
              <a:rPr lang="ru-RU" kern="1200" baseline="0" dirty="0" smtClean="0">
                <a:solidFill>
                  <a:schemeClr val="tx1"/>
                </a:solidFill>
                <a:latin typeface="Helen Bg Light" panose="02000003080000020004" pitchFamily="50" charset="-52"/>
                <a:cs typeface="Times New Roman" panose="02020603050405020304" pitchFamily="18" charset="0"/>
              </a:rPr>
              <a:t>„Функционира. Необходимо е известно подобрение” .</a:t>
            </a:r>
          </a:p>
          <a:p>
            <a:pPr marL="0" lvl="0" algn="just" defTabSz="914400" rtl="0" eaLnBrk="1" latinLnBrk="0" hangingPunct="1"/>
            <a:endParaRPr lang="bg-BG" kern="1200" baseline="0" dirty="0" smtClean="0">
              <a:solidFill>
                <a:schemeClr val="tx1"/>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2638643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algn="just" defTabSz="914400" rtl="0" eaLnBrk="1" latinLnBrk="0" hangingPunct="1"/>
            <a:r>
              <a:rPr lang="en-US" kern="1200" baseline="0" dirty="0" smtClean="0">
                <a:solidFill>
                  <a:schemeClr val="tx1"/>
                </a:solidFill>
                <a:latin typeface="Helen Bg Light" panose="02000003080000020004" pitchFamily="50" charset="-52"/>
                <a:cs typeface="Times New Roman" panose="02020603050405020304" pitchFamily="18" charset="0"/>
              </a:rPr>
              <a:t>IV. </a:t>
            </a:r>
            <a:r>
              <a:rPr lang="bg-BG" kern="1200" baseline="0" dirty="0" smtClean="0">
                <a:solidFill>
                  <a:schemeClr val="tx1"/>
                </a:solidFill>
                <a:latin typeface="Helen Bg Light" panose="02000003080000020004" pitchFamily="50" charset="-52"/>
                <a:cs typeface="Times New Roman" panose="02020603050405020304" pitchFamily="18" charset="0"/>
              </a:rPr>
              <a:t>Одитният орган е извършил </a:t>
            </a:r>
            <a:r>
              <a:rPr lang="ru-RU" kern="1200" baseline="0" dirty="0" smtClean="0">
                <a:solidFill>
                  <a:schemeClr val="tx1"/>
                </a:solidFill>
                <a:latin typeface="Helen Bg Light" panose="02000003080000020004" pitchFamily="50" charset="-52"/>
                <a:cs typeface="Times New Roman" panose="02020603050405020304" pitchFamily="18" charset="0"/>
              </a:rPr>
              <a:t>трети системен одит за увереност относно ефективното функциониране на информационните системи, използвани за управление, наблюдение и счетоводство на оперативните програми за програмен период 2014-2020, окончателен доклад е получен на 07.02.2019 г.</a:t>
            </a:r>
          </a:p>
          <a:p>
            <a:pPr marL="0" algn="just" defTabSz="914400" rtl="0" eaLnBrk="1" latinLnBrk="0" hangingPunct="1"/>
            <a:endParaRPr lang="ru-RU" kern="1200" baseline="0" dirty="0" smtClean="0">
              <a:solidFill>
                <a:schemeClr val="tx1"/>
              </a:solidFill>
              <a:latin typeface="Helen Bg Light" panose="02000003080000020004" pitchFamily="50" charset="-52"/>
              <a:cs typeface="Times New Roman" panose="02020603050405020304" pitchFamily="18" charset="0"/>
            </a:endParaRPr>
          </a:p>
          <a:p>
            <a:pPr marL="0" algn="just" defTabSz="914400" rtl="0" eaLnBrk="1" latinLnBrk="0" hangingPunct="1"/>
            <a:r>
              <a:rPr lang="ru-RU" kern="1200" baseline="0" dirty="0" smtClean="0">
                <a:solidFill>
                  <a:schemeClr val="tx1"/>
                </a:solidFill>
                <a:latin typeface="Helen Bg Light" panose="02000003080000020004" pitchFamily="50" charset="-52"/>
                <a:cs typeface="Times New Roman" panose="02020603050405020304" pitchFamily="18" charset="0"/>
              </a:rPr>
              <a:t>Оценка 2 „Функционира. Необходимо е известно подобрение” за:</a:t>
            </a:r>
          </a:p>
          <a:p>
            <a:pPr marL="0" algn="just" defTabSz="914400" rtl="0" eaLnBrk="1" latinLnBrk="0" hangingPunct="1"/>
            <a:r>
              <a:rPr lang="ru-RU" kern="1200" baseline="0" dirty="0" smtClean="0">
                <a:solidFill>
                  <a:schemeClr val="tx1"/>
                </a:solidFill>
                <a:latin typeface="Helen Bg Light" panose="02000003080000020004" pitchFamily="50" charset="-52"/>
                <a:cs typeface="Times New Roman" panose="02020603050405020304" pitchFamily="18" charset="0"/>
              </a:rPr>
              <a:t>Ключово изискване 6: „Надеждна система за събиране и съхранение на данни за целите на мониторинга, оценяването, финансовото управление, проверките и одитите, включваща връзка с електронна система за обмен на данни с бенефициентите“</a:t>
            </a:r>
          </a:p>
          <a:p>
            <a:pPr marL="0" algn="just" defTabSz="914400" rtl="0" eaLnBrk="1" latinLnBrk="0" hangingPunct="1"/>
            <a:r>
              <a:rPr lang="ru-RU" kern="1200" baseline="0" dirty="0" smtClean="0">
                <a:solidFill>
                  <a:schemeClr val="tx1"/>
                </a:solidFill>
                <a:latin typeface="Helen Bg Light" panose="02000003080000020004" pitchFamily="50" charset="-52"/>
                <a:cs typeface="Times New Roman" panose="02020603050405020304" pitchFamily="18" charset="0"/>
              </a:rPr>
              <a:t>Формулирана е 1 препоръка със средно ниво на значимост.</a:t>
            </a:r>
          </a:p>
          <a:p>
            <a:pPr marL="0" algn="just" defTabSz="914400" rtl="0" eaLnBrk="1" latinLnBrk="0" hangingPunct="1"/>
            <a:r>
              <a:rPr lang="ru-RU" kern="1200" baseline="0" dirty="0" smtClean="0">
                <a:solidFill>
                  <a:schemeClr val="tx1"/>
                </a:solidFill>
                <a:latin typeface="Helen Bg Light" panose="02000003080000020004" pitchFamily="50" charset="-52"/>
                <a:cs typeface="Times New Roman" panose="02020603050405020304" pitchFamily="18" charset="0"/>
              </a:rPr>
              <a:t>Препоръката по отношение на ОПДУ е със средно ниво на значимост и е изпълнена от УО.</a:t>
            </a:r>
            <a:endParaRPr lang="en-US" kern="1200" baseline="0" dirty="0" smtClean="0">
              <a:solidFill>
                <a:schemeClr val="tx1"/>
              </a:solidFill>
              <a:latin typeface="Helen Bg Light" panose="02000003080000020004" pitchFamily="50" charset="-52"/>
              <a:cs typeface="Times New Roman" panose="02020603050405020304" pitchFamily="18" charset="0"/>
            </a:endParaRPr>
          </a:p>
          <a:p>
            <a:pPr marL="0" algn="just" defTabSz="914400" rtl="0" eaLnBrk="1" latinLnBrk="0" hangingPunct="1"/>
            <a:endParaRPr lang="en-US" kern="1200" baseline="0" dirty="0" smtClean="0">
              <a:solidFill>
                <a:schemeClr val="tx1"/>
              </a:solidFill>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kern="1200" baseline="0" dirty="0" smtClean="0">
                <a:solidFill>
                  <a:schemeClr val="tx1"/>
                </a:solidFill>
                <a:latin typeface="Helen Bg Light" panose="02000003080000020004" pitchFamily="50" charset="-52"/>
                <a:cs typeface="Times New Roman" panose="02020603050405020304" pitchFamily="18" charset="0"/>
              </a:rPr>
              <a:t>V. </a:t>
            </a:r>
            <a:r>
              <a:rPr lang="bg-BG" kern="1200" baseline="0" dirty="0" smtClean="0">
                <a:solidFill>
                  <a:schemeClr val="tx1"/>
                </a:solidFill>
                <a:latin typeface="Helen Bg Light" panose="02000003080000020004" pitchFamily="50" charset="-52"/>
                <a:cs typeface="Times New Roman" panose="02020603050405020304" pitchFamily="18" charset="0"/>
              </a:rPr>
              <a:t>Сертифициращият орган е извършил 6 документални проверки на декларирани от УО на ОПДУ</a:t>
            </a:r>
            <a:r>
              <a:rPr lang="en-US" kern="1200" baseline="0" dirty="0" smtClean="0">
                <a:solidFill>
                  <a:schemeClr val="tx1"/>
                </a:solidFill>
                <a:latin typeface="Helen Bg Light" panose="02000003080000020004" pitchFamily="50" charset="-52"/>
                <a:cs typeface="Times New Roman" panose="02020603050405020304" pitchFamily="18" charset="0"/>
              </a:rPr>
              <a:t/>
            </a:r>
            <a:br>
              <a:rPr lang="en-US" kern="1200" baseline="0" dirty="0" smtClean="0">
                <a:solidFill>
                  <a:schemeClr val="tx1"/>
                </a:solidFill>
                <a:latin typeface="Helen Bg Light" panose="02000003080000020004" pitchFamily="50" charset="-52"/>
                <a:cs typeface="Times New Roman" panose="02020603050405020304" pitchFamily="18" charset="0"/>
              </a:rPr>
            </a:br>
            <a:r>
              <a:rPr lang="bg-BG" kern="1200" baseline="0" dirty="0" smtClean="0">
                <a:solidFill>
                  <a:schemeClr val="tx1"/>
                </a:solidFill>
                <a:latin typeface="Helen Bg Light" panose="02000003080000020004" pitchFamily="50" charset="-52"/>
                <a:cs typeface="Times New Roman" panose="02020603050405020304" pitchFamily="18" charset="0"/>
              </a:rPr>
              <a:t>разходи, включени в 6</a:t>
            </a:r>
            <a:r>
              <a:rPr lang="en-US" kern="1200" baseline="0" dirty="0" smtClean="0">
                <a:solidFill>
                  <a:schemeClr val="tx1"/>
                </a:solidFill>
                <a:latin typeface="Helen Bg Light" panose="02000003080000020004" pitchFamily="50" charset="-52"/>
                <a:cs typeface="Times New Roman" panose="02020603050405020304" pitchFamily="18" charset="0"/>
              </a:rPr>
              <a:t>-</a:t>
            </a:r>
            <a:r>
              <a:rPr lang="bg-BG" kern="1200" baseline="0" dirty="0" smtClean="0">
                <a:solidFill>
                  <a:schemeClr val="tx1"/>
                </a:solidFill>
                <a:latin typeface="Helen Bg Light" panose="02000003080000020004" pitchFamily="50" charset="-52"/>
                <a:cs typeface="Times New Roman" panose="02020603050405020304" pitchFamily="18" charset="0"/>
              </a:rPr>
              <a:t>те междинни доклади по сертификация за 2018 г. и</a:t>
            </a:r>
            <a:r>
              <a:rPr lang="bg-BG" dirty="0" smtClean="0">
                <a:solidFill>
                  <a:prstClr val="black"/>
                </a:solidFill>
                <a:latin typeface="Helen Bg Light" panose="02000003080000020004"/>
              </a:rPr>
              <a:t> 3 проверки на доклади по сертификация от началото на 2019 г. </a:t>
            </a:r>
          </a:p>
          <a:p>
            <a:pPr marL="0" indent="0" algn="just" defTabSz="914400" rtl="0" eaLnBrk="1" latinLnBrk="0" hangingPunct="1">
              <a:buNone/>
            </a:pPr>
            <a:endParaRPr lang="bg-BG" kern="1200" baseline="0" dirty="0" smtClean="0">
              <a:solidFill>
                <a:schemeClr val="tx1"/>
              </a:solidFill>
              <a:latin typeface="Helen Bg Light" panose="02000003080000020004" pitchFamily="50" charset="-52"/>
              <a:cs typeface="Times New Roman" panose="02020603050405020304" pitchFamily="18" charset="0"/>
            </a:endParaRPr>
          </a:p>
          <a:p>
            <a:pPr marL="0" indent="0" algn="just" defTabSz="914400" rtl="0" eaLnBrk="1" latinLnBrk="0" hangingPunct="1">
              <a:buNone/>
            </a:pPr>
            <a:r>
              <a:rPr lang="bg-BG" kern="1200" baseline="0" dirty="0" smtClean="0">
                <a:solidFill>
                  <a:schemeClr val="tx1"/>
                </a:solidFill>
                <a:latin typeface="Helen Bg Light" panose="02000003080000020004" pitchFamily="50" charset="-52"/>
                <a:cs typeface="Times New Roman" panose="02020603050405020304" pitchFamily="18" charset="0"/>
              </a:rPr>
              <a:t>Има издадени само 4 доклада от СО, като след промяна на наръчника на СО, проверките преди сертифициране на разходите се извършват в ИСУН.</a:t>
            </a:r>
          </a:p>
          <a:p>
            <a:pPr marL="0" algn="just" defTabSz="914400" rtl="0" eaLnBrk="1" latinLnBrk="0" hangingPunct="1"/>
            <a:endParaRPr lang="bg-BG" kern="1200" baseline="0" dirty="0" smtClean="0">
              <a:solidFill>
                <a:schemeClr val="tx1"/>
              </a:solidFill>
              <a:latin typeface="Helen Bg Light" panose="02000003080000020004" pitchFamily="50" charset="-52"/>
              <a:cs typeface="Times New Roman" panose="02020603050405020304" pitchFamily="18" charset="0"/>
            </a:endParaRPr>
          </a:p>
          <a:p>
            <a:pPr marL="0" algn="just" defTabSz="914400" rtl="0" eaLnBrk="1" latinLnBrk="0" hangingPunct="1"/>
            <a:endParaRPr lang="bg-BG" kern="1200" baseline="0" dirty="0">
              <a:solidFill>
                <a:schemeClr val="tx1"/>
              </a:solidFill>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383243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26</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037990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algn="just" defTabSz="914400" rtl="0" eaLnBrk="1" latinLnBrk="0" hangingPunct="1"/>
            <a:r>
              <a:rPr lang="bg-BG" sz="1100" kern="1200" baseline="0" dirty="0" smtClean="0">
                <a:latin typeface="Helen Bg Light" panose="02000003080000020004" pitchFamily="50" charset="-52"/>
                <a:cs typeface="Times New Roman" panose="02020603050405020304" pitchFamily="18" charset="0"/>
              </a:rPr>
              <a:t>Спрямо предвидените средства по всяка приоритетна ос:</a:t>
            </a:r>
          </a:p>
          <a:p>
            <a:pPr marL="0" indent="-171450" algn="just" defTabSz="914400" rtl="0" eaLnBrk="1" latinLnBrk="0" hangingPunct="1">
              <a:buFontTx/>
              <a:buChar char="-"/>
            </a:pPr>
            <a:endParaRPr lang="bg-BG" sz="1100" kern="1200" baseline="0" dirty="0" smtClean="0">
              <a:latin typeface="Helen Bg Light" panose="02000003080000020004" pitchFamily="50" charset="-52"/>
              <a:cs typeface="Times New Roman" panose="02020603050405020304" pitchFamily="18" charset="0"/>
            </a:endParaRP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5 са договорени най-голяма част: </a:t>
            </a:r>
            <a:r>
              <a:rPr lang="bg-BG" sz="1100" b="1" kern="1200" baseline="0" dirty="0" smtClean="0">
                <a:latin typeface="Helen Bg Light" panose="02000003080000020004" pitchFamily="50" charset="-52"/>
                <a:cs typeface="Times New Roman" panose="02020603050405020304" pitchFamily="18" charset="0"/>
              </a:rPr>
              <a:t>95,6 % </a:t>
            </a:r>
            <a:r>
              <a:rPr lang="bg-BG" sz="1100" kern="1200" baseline="0" dirty="0" smtClean="0">
                <a:latin typeface="Helen Bg Light" panose="02000003080000020004" pitchFamily="50" charset="-52"/>
                <a:cs typeface="Times New Roman" panose="02020603050405020304" pitchFamily="18" charset="0"/>
              </a:rPr>
              <a:t>от бюджета по тази ос;</a:t>
            </a: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следва ПО 4 – </a:t>
            </a:r>
            <a:r>
              <a:rPr lang="bg-BG" sz="1100" b="1" kern="1200" baseline="0" dirty="0" smtClean="0">
                <a:latin typeface="Helen Bg Light" panose="02000003080000020004" pitchFamily="50" charset="-52"/>
                <a:cs typeface="Times New Roman" panose="02020603050405020304" pitchFamily="18" charset="0"/>
              </a:rPr>
              <a:t>74,4 % </a:t>
            </a:r>
            <a:r>
              <a:rPr lang="bg-BG" sz="1100" kern="1200" baseline="0" dirty="0" smtClean="0">
                <a:latin typeface="Helen Bg Light" panose="02000003080000020004" pitchFamily="50" charset="-52"/>
                <a:cs typeface="Times New Roman" panose="02020603050405020304" pitchFamily="18" charset="0"/>
              </a:rPr>
              <a:t>от бюджета за тази ос;</a:t>
            </a: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ПО 1 - </a:t>
            </a:r>
            <a:r>
              <a:rPr lang="bg-BG" sz="1100" b="1" kern="1200" baseline="0" dirty="0" smtClean="0">
                <a:latin typeface="Helen Bg Light" panose="02000003080000020004" pitchFamily="50" charset="-52"/>
                <a:cs typeface="Times New Roman" panose="02020603050405020304" pitchFamily="18" charset="0"/>
              </a:rPr>
              <a:t>67,8 % </a:t>
            </a:r>
            <a:r>
              <a:rPr lang="bg-BG" sz="1100" kern="1200" baseline="0" dirty="0" smtClean="0">
                <a:latin typeface="Helen Bg Light" panose="02000003080000020004" pitchFamily="50" charset="-52"/>
                <a:cs typeface="Times New Roman" panose="02020603050405020304" pitchFamily="18" charset="0"/>
              </a:rPr>
              <a:t>от бюджета на оста;</a:t>
            </a:r>
          </a:p>
          <a:p>
            <a:pPr marL="0" indent="-171450" algn="just" defTabSz="914400" rtl="0" eaLnBrk="1" latinLnBrk="0" hangingPunct="1">
              <a:buFontTx/>
              <a:buChar char="-"/>
            </a:pPr>
            <a:r>
              <a:rPr lang="bg-BG" sz="1100" kern="1200" baseline="0" dirty="0" smtClean="0">
                <a:latin typeface="Helen Bg Light" panose="02000003080000020004" pitchFamily="50" charset="-52"/>
                <a:cs typeface="Times New Roman" panose="02020603050405020304" pitchFamily="18" charset="0"/>
              </a:rPr>
              <a:t>ПО 3 – </a:t>
            </a:r>
            <a:r>
              <a:rPr lang="bg-BG" sz="1100" b="1" kern="1200" baseline="0" dirty="0" smtClean="0">
                <a:latin typeface="Helen Bg Light" panose="02000003080000020004" pitchFamily="50" charset="-52"/>
                <a:cs typeface="Times New Roman" panose="02020603050405020304" pitchFamily="18" charset="0"/>
              </a:rPr>
              <a:t>45,1 % </a:t>
            </a:r>
            <a:r>
              <a:rPr lang="bg-BG" sz="1100" kern="1200" baseline="0" dirty="0" smtClean="0">
                <a:latin typeface="Helen Bg Light" panose="02000003080000020004" pitchFamily="50" charset="-52"/>
                <a:cs typeface="Times New Roman" panose="02020603050405020304" pitchFamily="18" charset="0"/>
              </a:rPr>
              <a:t>от бюджета за тази ос;</a:t>
            </a:r>
          </a:p>
          <a:p>
            <a:pPr marL="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и най-малко по </a:t>
            </a:r>
            <a:r>
              <a:rPr lang="bg-BG" sz="1100" kern="1200" baseline="0" dirty="0" err="1" smtClean="0">
                <a:latin typeface="Helen Bg Light" panose="02000003080000020004" pitchFamily="50" charset="-52"/>
                <a:cs typeface="Times New Roman" panose="02020603050405020304" pitchFamily="18" charset="0"/>
              </a:rPr>
              <a:t>ПО</a:t>
            </a:r>
            <a:r>
              <a:rPr lang="bg-BG" sz="1100" kern="1200" baseline="0" dirty="0" smtClean="0">
                <a:latin typeface="Helen Bg Light" panose="02000003080000020004" pitchFamily="50" charset="-52"/>
                <a:cs typeface="Times New Roman" panose="02020603050405020304" pitchFamily="18" charset="0"/>
              </a:rPr>
              <a:t> 2 –</a:t>
            </a:r>
            <a:r>
              <a:rPr lang="bg-BG" sz="1100" b="1" kern="1200" baseline="0" dirty="0" smtClean="0">
                <a:latin typeface="Helen Bg Light" panose="02000003080000020004" pitchFamily="50" charset="-52"/>
                <a:cs typeface="Times New Roman" panose="02020603050405020304" pitchFamily="18" charset="0"/>
              </a:rPr>
              <a:t>34,7 % </a:t>
            </a:r>
            <a:r>
              <a:rPr lang="bg-BG" sz="1100" kern="1200" baseline="0" dirty="0" smtClean="0">
                <a:latin typeface="Helen Bg Light" panose="02000003080000020004" pitchFamily="50" charset="-52"/>
                <a:cs typeface="Times New Roman" panose="02020603050405020304" pitchFamily="18" charset="0"/>
              </a:rPr>
              <a:t>от бюджета за тази ос.</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1912454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813019"/>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sz="1100" kern="1200" baseline="0" dirty="0" smtClean="0">
                <a:latin typeface="Helen Bg Light" panose="02000003080000020004" pitchFamily="50" charset="-52"/>
                <a:cs typeface="Times New Roman" panose="02020603050405020304" pitchFamily="18" charset="0"/>
              </a:rPr>
              <a:t>Сключените договори, анализирани по типа бенефициент:</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sz="1100" kern="1200" baseline="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най-много </a:t>
            </a:r>
            <a:r>
              <a:rPr lang="bg-BG" sz="1100" b="1" kern="1200" baseline="0" dirty="0" smtClean="0">
                <a:latin typeface="Helen Bg Light" panose="02000003080000020004" pitchFamily="50" charset="-52"/>
                <a:cs typeface="Times New Roman" panose="02020603050405020304" pitchFamily="18" charset="0"/>
              </a:rPr>
              <a:t>средства</a:t>
            </a:r>
            <a:r>
              <a:rPr lang="bg-BG" sz="1100" kern="1200" baseline="0" dirty="0" smtClean="0">
                <a:latin typeface="Helen Bg Light" panose="02000003080000020004" pitchFamily="50" charset="-52"/>
                <a:cs typeface="Times New Roman" panose="02020603050405020304" pitchFamily="18" charset="0"/>
              </a:rPr>
              <a:t> са договорени за изпълнение от </a:t>
            </a:r>
            <a:r>
              <a:rPr lang="bg-BG" sz="1100" b="1" kern="1200" baseline="0" dirty="0" smtClean="0">
                <a:latin typeface="Helen Bg Light" panose="02000003080000020004" pitchFamily="50" charset="-52"/>
                <a:cs typeface="Times New Roman" panose="02020603050405020304" pitchFamily="18" charset="0"/>
              </a:rPr>
              <a:t>централната администрация </a:t>
            </a:r>
            <a:r>
              <a:rPr lang="bg-BG" sz="1100" kern="1200" baseline="0" dirty="0" smtClean="0">
                <a:latin typeface="Helen Bg Light" panose="02000003080000020004" pitchFamily="50" charset="-52"/>
                <a:cs typeface="Times New Roman" panose="02020603050405020304" pitchFamily="18" charset="0"/>
              </a:rPr>
              <a:t>(близо 85% от средствата)</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bg-BG" sz="1100" kern="1200" baseline="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kern="1200" baseline="0" dirty="0" smtClean="0">
                <a:latin typeface="Helen Bg Light" panose="02000003080000020004" pitchFamily="50" charset="-52"/>
                <a:cs typeface="Times New Roman" panose="02020603050405020304" pitchFamily="18" charset="0"/>
              </a:rPr>
              <a:t>Най-много </a:t>
            </a:r>
            <a:r>
              <a:rPr lang="bg-BG" sz="1100" b="1" kern="1200" baseline="0" dirty="0" smtClean="0">
                <a:latin typeface="Helen Bg Light" panose="02000003080000020004" pitchFamily="50" charset="-52"/>
                <a:cs typeface="Times New Roman" panose="02020603050405020304" pitchFamily="18" charset="0"/>
              </a:rPr>
              <a:t>брой договори</a:t>
            </a:r>
            <a:r>
              <a:rPr lang="bg-BG" sz="1100" b="0" kern="1200" baseline="0" dirty="0" smtClean="0">
                <a:latin typeface="Helen Bg Light" panose="02000003080000020004" pitchFamily="50" charset="-52"/>
                <a:cs typeface="Times New Roman" panose="02020603050405020304" pitchFamily="18" charset="0"/>
              </a:rPr>
              <a:t> са сключени с </a:t>
            </a:r>
            <a:r>
              <a:rPr lang="bg-BG" sz="1100" kern="1200" baseline="0" dirty="0" smtClean="0">
                <a:latin typeface="Helen Bg Light" panose="02000003080000020004" pitchFamily="50" charset="-52"/>
                <a:cs typeface="Times New Roman" panose="02020603050405020304" pitchFamily="18" charset="0"/>
              </a:rPr>
              <a:t>неправителствени организации (близо 45% от всички договори/заповеди).</a:t>
            </a:r>
          </a:p>
        </p:txBody>
      </p:sp>
    </p:spTree>
    <p:extLst>
      <p:ext uri="{BB962C8B-B14F-4D97-AF65-F5344CB8AC3E}">
        <p14:creationId xmlns:p14="http://schemas.microsoft.com/office/powerpoint/2010/main" val="235649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1288" y="282575"/>
            <a:ext cx="3971925" cy="2809875"/>
          </a:xfrm>
          <a:prstGeom prst="rect">
            <a:avLst/>
          </a:prstGeom>
        </p:spPr>
      </p:sp>
      <p:sp>
        <p:nvSpPr>
          <p:cNvPr id="3" name="Notes Placeholder 2"/>
          <p:cNvSpPr>
            <a:spLocks noGrp="1"/>
          </p:cNvSpPr>
          <p:nvPr>
            <p:ph type="body" idx="1"/>
          </p:nvPr>
        </p:nvSpPr>
        <p:spPr>
          <a:xfrm>
            <a:off x="329576" y="3525540"/>
            <a:ext cx="6135348" cy="5835446"/>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bg-BG" kern="1200" baseline="0" dirty="0" smtClean="0">
                <a:latin typeface="Helen Bg Light" panose="02000003080000020004" pitchFamily="50" charset="-52"/>
                <a:cs typeface="Times New Roman" panose="02020603050405020304" pitchFamily="18" charset="0"/>
              </a:rPr>
              <a:t>Първоначално одобрената ИГРП 2019 съдържа 6 процедури по 2 и 3 – за </a:t>
            </a:r>
            <a:r>
              <a:rPr lang="en-US" kern="1200" baseline="0" dirty="0" smtClean="0">
                <a:latin typeface="Helen Bg Light" panose="02000003080000020004" pitchFamily="50" charset="-52"/>
                <a:cs typeface="Times New Roman" panose="02020603050405020304" pitchFamily="18" charset="0"/>
              </a:rPr>
              <a:t>2</a:t>
            </a:r>
            <a:r>
              <a:rPr lang="bg-BG" kern="1200" baseline="0" dirty="0" smtClean="0">
                <a:latin typeface="Helen Bg Light" panose="02000003080000020004" pitchFamily="50" charset="-52"/>
                <a:cs typeface="Times New Roman" panose="02020603050405020304" pitchFamily="18" charset="0"/>
              </a:rPr>
              <a:t>8.65 млн. лв.</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1 </a:t>
            </a:r>
            <a:r>
              <a:rPr lang="bg-BG" kern="1200" baseline="0" dirty="0" smtClean="0">
                <a:latin typeface="Helen Bg Light" panose="02000003080000020004" pitchFamily="50" charset="-52"/>
                <a:cs typeface="Times New Roman" panose="02020603050405020304" pitchFamily="18" charset="0"/>
              </a:rPr>
              <a:t>„Обучения за служителите в администрацията, организирани от Дипломатическия институт към МВнР и </a:t>
            </a:r>
            <a:r>
              <a:rPr lang="bg-BG" kern="1200" baseline="0" dirty="0" err="1" smtClean="0">
                <a:latin typeface="Helen Bg Light" panose="02000003080000020004" pitchFamily="50" charset="-52"/>
                <a:cs typeface="Times New Roman" panose="02020603050405020304" pitchFamily="18" charset="0"/>
              </a:rPr>
              <a:t>НСОРБ</a:t>
            </a:r>
            <a:r>
              <a:rPr lang="bg-BG" kern="1200" baseline="0" dirty="0" smtClean="0">
                <a:latin typeface="Helen Bg Light" panose="02000003080000020004" pitchFamily="50" charset="-52"/>
                <a:cs typeface="Times New Roman" panose="02020603050405020304" pitchFamily="18" charset="0"/>
              </a:rPr>
              <a:t>“ е процедура чрез директно предоставяне на БФП с общ бюджет от 6,4 млн. лв. Допустими кандидати по процедурата са Дипломатическият институт към министъра на външните работи и Националното сдружение на общините в Република България. </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Цели: Повишаване на  знанията, уменията и квалификацията на служителите в администрацията по протокол, публична дипломация и комуникационни умения и  терминологичен английски език по европейски и международни въпроси;</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Повишаване на знанията, уменията и квалификацията на служителите в общинската администрация;</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Повишаване на капацитета на </a:t>
            </a:r>
            <a:r>
              <a:rPr lang="bg-BG" kern="1200" baseline="0" dirty="0" err="1" smtClean="0">
                <a:latin typeface="Helen Bg Light" panose="02000003080000020004" pitchFamily="50" charset="-52"/>
                <a:cs typeface="Times New Roman" panose="02020603050405020304" pitchFamily="18" charset="0"/>
              </a:rPr>
              <a:t>НСОРБ</a:t>
            </a:r>
            <a:r>
              <a:rPr lang="bg-BG" kern="1200" baseline="0" dirty="0" smtClean="0">
                <a:latin typeface="Helen Bg Light" panose="02000003080000020004" pitchFamily="50" charset="-52"/>
                <a:cs typeface="Times New Roman" panose="02020603050405020304" pitchFamily="18" charset="0"/>
              </a:rPr>
              <a:t> и ДИ.</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2 </a:t>
            </a:r>
            <a:r>
              <a:rPr lang="bg-BG" kern="1200" baseline="0" dirty="0" smtClean="0">
                <a:latin typeface="Helen Bg Light" panose="02000003080000020004" pitchFamily="50" charset="-52"/>
                <a:cs typeface="Times New Roman" panose="02020603050405020304" pitchFamily="18" charset="0"/>
              </a:rPr>
              <a:t>„Развиване на капацитета за внедряване и прилагане на Общата рамка за оценка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 в администрациите“ е процедура чрез директно предоставяне на безвъзмездна финансова помощ с общ бюджет от 1 млн. лв. Допустим кандидат по процедурата е Институтът по публична администрация (</a:t>
            </a:r>
            <a:r>
              <a:rPr lang="bg-BG" kern="1200" baseline="0" dirty="0" err="1" smtClean="0">
                <a:latin typeface="Helen Bg Light" panose="02000003080000020004" pitchFamily="50" charset="-52"/>
                <a:cs typeface="Times New Roman" panose="02020603050405020304" pitchFamily="18" charset="0"/>
              </a:rPr>
              <a:t>ИПА</a:t>
            </a:r>
            <a:r>
              <a:rPr lang="bg-BG" kern="1200" baseline="0" dirty="0" smtClean="0">
                <a:latin typeface="Helen Bg Light" panose="02000003080000020004" pitchFamily="50" charset="-52"/>
                <a:cs typeface="Times New Roman" panose="02020603050405020304" pitchFamily="18" charset="0"/>
              </a:rPr>
              <a:t>). </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Цели: Развиване на капацитета на Националния ресурсен център по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 към </a:t>
            </a:r>
            <a:r>
              <a:rPr lang="bg-BG" kern="1200" baseline="0" dirty="0" err="1" smtClean="0">
                <a:latin typeface="Helen Bg Light" panose="02000003080000020004" pitchFamily="50" charset="-52"/>
                <a:cs typeface="Times New Roman" panose="02020603050405020304" pitchFamily="18" charset="0"/>
              </a:rPr>
              <a:t>ИПА</a:t>
            </a:r>
            <a:r>
              <a:rPr lang="bg-BG" kern="1200" baseline="0" dirty="0" smtClean="0">
                <a:latin typeface="Helen Bg Light" panose="02000003080000020004" pitchFamily="50" charset="-52"/>
                <a:cs typeface="Times New Roman" panose="02020603050405020304" pitchFamily="18" charset="0"/>
              </a:rPr>
              <a:t>;</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Изграждане и развиване на капацитета на държавните служители за внедряване на модела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 в администрацията;</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Развиване на капацитета за външна оценка по прилагането на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Популяризиране на  </a:t>
            </a:r>
            <a:r>
              <a:rPr lang="bg-BG" kern="1200" baseline="0" dirty="0" err="1" smtClean="0">
                <a:latin typeface="Helen Bg Light" panose="02000003080000020004" pitchFamily="50" charset="-52"/>
                <a:cs typeface="Times New Roman" panose="02020603050405020304" pitchFamily="18" charset="0"/>
              </a:rPr>
              <a:t>CAF</a:t>
            </a:r>
            <a:r>
              <a:rPr lang="bg-BG" kern="1200" baseline="0" dirty="0" smtClean="0">
                <a:latin typeface="Helen Bg Light" panose="02000003080000020004" pitchFamily="50" charset="-52"/>
                <a:cs typeface="Times New Roman" panose="02020603050405020304" pitchFamily="18" charset="0"/>
              </a:rPr>
              <a:t>.</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3 </a:t>
            </a:r>
            <a:r>
              <a:rPr lang="bg-BG" kern="1200" baseline="0" dirty="0" smtClean="0">
                <a:latin typeface="Helen Bg Light" panose="02000003080000020004" pitchFamily="50" charset="-52"/>
                <a:cs typeface="Times New Roman" panose="02020603050405020304" pitchFamily="18" charset="0"/>
              </a:rPr>
              <a:t>„Специализирани обучения за специализираната териториална администрация“ е процедура чрез подбор на проектни предложения с общ бюджет от 10 млн. лв. Допустими кандидати по процедурата са специализирани териториални администрации, създадени като юридически лица с нормативен акт,  по смисъла на чл. 38, ал. 2, т. 3 на Закона за администрацията. </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Подобряване на специализираните знания и умения на служителите в специализираните териториални администрации.</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lv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4 </a:t>
            </a:r>
            <a:r>
              <a:rPr lang="bg-BG" kern="1200" baseline="0" dirty="0" smtClean="0">
                <a:latin typeface="Helen Bg Light" panose="02000003080000020004" pitchFamily="50" charset="-52"/>
                <a:cs typeface="Times New Roman" panose="02020603050405020304" pitchFamily="18" charset="0"/>
              </a:rPr>
              <a:t>„Ефективност на съдебния контрол и уеднаквяване на практиката на съдилищата“ е процедура на директно предоставяне с общ бюджет от 350 000,00 лв. Допустими кандидати са Министерство на правосъдието, ВСС и Върховен административен съд.</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Повишаване ефективността на съдебния контрол върху актовете на администрацията в изпълнение на мярка 5.1.3 и 5.1.4 от Пътната карта за изпълнение на  Актуализирана стратегия за продължаване на реформата в съдебната система;</a:t>
            </a:r>
          </a:p>
          <a:p>
            <a:pPr mar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Въвеждане на механизъм за оценка на ефективността на ВКС и ВАС за уеднаквяване на практиката на съдилищата за постигане на предсказуемо и качествено правосъдие в изпълнение на мярка 5.1.5 от Пътната карта за изпълнение на  Актуализирана стратегия за продължаване на реформата в съдебната система.</a:t>
            </a: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5 </a:t>
            </a:r>
            <a:r>
              <a:rPr lang="bg-BG" kern="1200" baseline="0" dirty="0" smtClean="0">
                <a:latin typeface="Helen Bg Light" panose="02000003080000020004" pitchFamily="50" charset="-52"/>
                <a:cs typeface="Times New Roman" panose="02020603050405020304" pitchFamily="18" charset="0"/>
              </a:rPr>
              <a:t>„Въвеждане на програмно бюджетиране в органите на съдебната власт“ е процедура чрез директно предоставяне с общ бюджет от 900 000,00 лв. Допустим кандидат е ВСС.</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Надграждане и разширяване на обхвата и въвеждане на програмното бюджетиране в органите на съдебната власт в изпълнение на мярка 3.3.1 от Пътната карта за изпълнение на Актуализираната стратегия за продължаване на реформата в съдебната система;</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Ефективно администриране на съдебната власт в изпълнение на мярка 5.5.1 от Пътната карта за изпълнение на Актуализираната стратегия за продължаване на реформата в съдебната система.</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r>
              <a:rPr lang="bg-BG" b="1" kern="1200" baseline="0" dirty="0" smtClean="0">
                <a:latin typeface="Helen Bg Light" panose="02000003080000020004" pitchFamily="50" charset="-52"/>
                <a:cs typeface="Times New Roman" panose="02020603050405020304" pitchFamily="18" charset="0"/>
              </a:rPr>
              <a:t>Процедура 6 </a:t>
            </a:r>
            <a:r>
              <a:rPr lang="bg-BG" kern="1200" baseline="0" dirty="0" smtClean="0">
                <a:latin typeface="Helen Bg Light" panose="02000003080000020004" pitchFamily="50" charset="-52"/>
                <a:cs typeface="Times New Roman" panose="02020603050405020304" pitchFamily="18" charset="0"/>
              </a:rPr>
              <a:t>с наименование „Устойчиво повишаване на качеството на дейността на Националния институт на правосъдието и повишаване на компетентността на магистратите и съдебните служители чрез ефективно обучение“ е процедура </a:t>
            </a:r>
            <a:r>
              <a:rPr lang="bg-BG" kern="1200" baseline="0" dirty="0" err="1" smtClean="0">
                <a:latin typeface="Helen Bg Light" panose="02000003080000020004" pitchFamily="50" charset="-52"/>
                <a:cs typeface="Times New Roman" panose="02020603050405020304" pitchFamily="18" charset="0"/>
              </a:rPr>
              <a:t>чред</a:t>
            </a:r>
            <a:r>
              <a:rPr lang="bg-BG" kern="1200" baseline="0" dirty="0" smtClean="0">
                <a:latin typeface="Helen Bg Light" panose="02000003080000020004" pitchFamily="50" charset="-52"/>
                <a:cs typeface="Times New Roman" panose="02020603050405020304" pitchFamily="18" charset="0"/>
              </a:rPr>
              <a:t> директно предоставяне с общ бюджет от 10 млн. лв. </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Цел: Осигуряване на качествено професионално обучение;</a:t>
            </a:r>
          </a:p>
          <a:p>
            <a:pPr marL="0" lvl="0" algn="just" defTabSz="914400" rtl="0" eaLnBrk="1" latinLnBrk="0" hangingPunct="1"/>
            <a:r>
              <a:rPr lang="bg-BG" kern="1200" baseline="0" dirty="0" smtClean="0">
                <a:latin typeface="Helen Bg Light" panose="02000003080000020004" pitchFamily="50" charset="-52"/>
                <a:cs typeface="Times New Roman" panose="02020603050405020304" pitchFamily="18" charset="0"/>
              </a:rPr>
              <a:t>        Организационно развитие и укрепване на </a:t>
            </a:r>
            <a:r>
              <a:rPr lang="bg-BG" kern="1200" baseline="0" dirty="0" err="1" smtClean="0">
                <a:latin typeface="Helen Bg Light" panose="02000003080000020004" pitchFamily="50" charset="-52"/>
                <a:cs typeface="Times New Roman" panose="02020603050405020304" pitchFamily="18" charset="0"/>
              </a:rPr>
              <a:t>НИП</a:t>
            </a:r>
            <a:endParaRPr lang="bg-BG" kern="1200" baseline="0" dirty="0" smtClean="0">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kern="1200" baseline="0" dirty="0" smtClean="0">
              <a:latin typeface="Helen Bg Light" panose="02000003080000020004" pitchFamily="50" charset="-52"/>
              <a:cs typeface="Times New Roman" panose="02020603050405020304" pitchFamily="18" charset="0"/>
            </a:endParaRPr>
          </a:p>
          <a:p>
            <a:pPr marL="0" algn="just" defTabSz="914400" rtl="0" eaLnBrk="1" latinLnBrk="0" hangingPunct="1"/>
            <a:endParaRPr lang="bg-BG" kern="1200" baseline="0" dirty="0" smtClean="0">
              <a:latin typeface="Helen Bg Light" panose="02000003080000020004" pitchFamily="50" charset="-5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bg-BG" dirty="0" smtClean="0">
              <a:effectLst/>
              <a:latin typeface="Helen Bg Light" panose="02000003080000020004" pitchFamily="50" charset="-52"/>
              <a:ea typeface="Calibri" panose="020F0502020204030204" pitchFamily="34"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b="0" baseline="0" dirty="0" smtClean="0">
              <a:latin typeface="Helen Bg Light" panose="02000003080000020004" pitchFamily="50" charset="-52"/>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bg-BG" kern="1200" dirty="0" smtClean="0">
              <a:effectLst/>
              <a:latin typeface="Helen Bg Light" panose="02000003080000020004" pitchFamily="50" charset="-52"/>
              <a:cs typeface="Times New Roman" panose="02020603050405020304" pitchFamily="18" charset="0"/>
            </a:endParaRPr>
          </a:p>
          <a:p>
            <a:pPr algn="just">
              <a:buFont typeface="Wingdings" panose="05000000000000000000" pitchFamily="2" charset="2"/>
              <a:buNone/>
            </a:pPr>
            <a:endParaRPr lang="bg-BG" b="1" baseline="0" dirty="0" smtClean="0">
              <a:latin typeface="Helen Bg Light" panose="02000003080000020004" pitchFamily="50" charset="-52"/>
              <a:cs typeface="Times New Roman" panose="02020603050405020304" pitchFamily="18" charset="0"/>
            </a:endParaRPr>
          </a:p>
        </p:txBody>
      </p:sp>
    </p:spTree>
    <p:extLst>
      <p:ext uri="{BB962C8B-B14F-4D97-AF65-F5344CB8AC3E}">
        <p14:creationId xmlns:p14="http://schemas.microsoft.com/office/powerpoint/2010/main" val="1820842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6</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735925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688632"/>
          </a:xfrm>
          <a:prstGeom prst="rect">
            <a:avLst/>
          </a:prstGeom>
        </p:spPr>
        <p:txBody>
          <a:bodyPr/>
          <a:lstStyle/>
          <a:p>
            <a:pPr algn="just" eaLnBrk="1" hangingPunct="1"/>
            <a:r>
              <a:rPr lang="bg-BG" sz="1000" b="1" kern="1200" dirty="0" smtClean="0">
                <a:effectLst/>
                <a:latin typeface="+mn-lt"/>
              </a:rPr>
              <a:t>Процедура 3</a:t>
            </a:r>
            <a:r>
              <a:rPr lang="bg-BG" altLang="bg-BG" sz="1000" b="1" dirty="0" smtClean="0">
                <a:latin typeface="+mn-lt"/>
              </a:rPr>
              <a:t> „</a:t>
            </a:r>
            <a:r>
              <a:rPr lang="bg-BG" sz="1000" b="1" kern="1200" dirty="0" smtClean="0">
                <a:latin typeface="+mn-lt"/>
              </a:rPr>
              <a:t>Специализирани обучения за териториалната администрация</a:t>
            </a:r>
            <a:r>
              <a:rPr lang="ru-RU" altLang="bg-BG" sz="1000" b="1" kern="1200" dirty="0" smtClean="0">
                <a:latin typeface="+mn-lt"/>
              </a:rPr>
              <a:t> </a:t>
            </a:r>
            <a:r>
              <a:rPr lang="bg-BG" altLang="bg-BG" sz="1000" b="1" kern="1200" dirty="0" smtClean="0">
                <a:latin typeface="+mn-lt"/>
              </a:rPr>
              <a:t>“:</a:t>
            </a:r>
          </a:p>
          <a:p>
            <a:pPr algn="just" eaLnBrk="1" hangingPunct="1"/>
            <a:r>
              <a:rPr lang="ru-RU" altLang="bg-BG" sz="1000" b="1" kern="1200" dirty="0" smtClean="0">
                <a:latin typeface="+mn-lt"/>
              </a:rPr>
              <a:t>В хода на </a:t>
            </a:r>
            <a:r>
              <a:rPr lang="ru-RU" altLang="bg-BG" sz="1000" b="1" kern="1200" dirty="0" err="1" smtClean="0">
                <a:latin typeface="+mn-lt"/>
              </a:rPr>
              <a:t>разработване</a:t>
            </a:r>
            <a:r>
              <a:rPr lang="ru-RU" altLang="bg-BG" sz="1000" b="1" kern="1200" dirty="0" smtClean="0">
                <a:latin typeface="+mn-lt"/>
              </a:rPr>
              <a:t> на </a:t>
            </a:r>
            <a:r>
              <a:rPr lang="ru-RU" altLang="bg-BG" sz="1000" b="1" kern="1200" dirty="0" err="1" smtClean="0">
                <a:latin typeface="+mn-lt"/>
              </a:rPr>
              <a:t>Насоките</a:t>
            </a:r>
            <a:r>
              <a:rPr lang="ru-RU" altLang="bg-BG" sz="1000" b="1" kern="1200" dirty="0" smtClean="0">
                <a:latin typeface="+mn-lt"/>
              </a:rPr>
              <a:t> за </a:t>
            </a:r>
            <a:r>
              <a:rPr lang="ru-RU" altLang="bg-BG" sz="1000" b="1" kern="1200" dirty="0" err="1" smtClean="0">
                <a:latin typeface="+mn-lt"/>
              </a:rPr>
              <a:t>кандидатстване</a:t>
            </a:r>
            <a:r>
              <a:rPr lang="ru-RU" altLang="bg-BG" sz="1000" b="1" kern="1200" dirty="0" smtClean="0">
                <a:latin typeface="+mn-lt"/>
              </a:rPr>
              <a:t> по </a:t>
            </a:r>
            <a:r>
              <a:rPr lang="ru-RU" altLang="bg-BG" sz="1000" b="1" kern="1200" dirty="0" err="1" smtClean="0">
                <a:latin typeface="+mn-lt"/>
              </a:rPr>
              <a:t>процедурата</a:t>
            </a:r>
            <a:r>
              <a:rPr lang="ru-RU" altLang="bg-BG" sz="1000" b="1" kern="1200" dirty="0" smtClean="0">
                <a:latin typeface="+mn-lt"/>
              </a:rPr>
              <a:t> УО на ОПДУ </a:t>
            </a:r>
            <a:r>
              <a:rPr lang="ru-RU" altLang="bg-BG" sz="1000" b="1" kern="1200" dirty="0" err="1" smtClean="0">
                <a:latin typeface="+mn-lt"/>
              </a:rPr>
              <a:t>направи</a:t>
            </a:r>
            <a:r>
              <a:rPr lang="ru-RU" altLang="bg-BG" sz="1000" b="1" kern="1200" dirty="0" smtClean="0">
                <a:latin typeface="+mn-lt"/>
              </a:rPr>
              <a:t> </a:t>
            </a:r>
            <a:r>
              <a:rPr lang="ru-RU" altLang="bg-BG" sz="1000" b="1" kern="1200" dirty="0" err="1" smtClean="0">
                <a:latin typeface="+mn-lt"/>
              </a:rPr>
              <a:t>проучване</a:t>
            </a:r>
            <a:r>
              <a:rPr lang="ru-RU" altLang="bg-BG" sz="1000" b="1" kern="1200" dirty="0" smtClean="0">
                <a:latin typeface="+mn-lt"/>
              </a:rPr>
              <a:t> </a:t>
            </a:r>
            <a:r>
              <a:rPr lang="ru-RU" altLang="bg-BG" sz="1000" b="1" kern="1200" dirty="0" err="1" smtClean="0">
                <a:latin typeface="+mn-lt"/>
              </a:rPr>
              <a:t>относно</a:t>
            </a:r>
            <a:r>
              <a:rPr lang="ru-RU" altLang="bg-BG" sz="1000" b="1" kern="1200" dirty="0" smtClean="0">
                <a:latin typeface="+mn-lt"/>
              </a:rPr>
              <a:t> </a:t>
            </a:r>
            <a:r>
              <a:rPr lang="ru-RU" altLang="bg-BG" sz="1000" b="1" kern="1200" dirty="0" err="1" smtClean="0">
                <a:latin typeface="+mn-lt"/>
              </a:rPr>
              <a:t>броя</a:t>
            </a:r>
            <a:r>
              <a:rPr lang="ru-RU" altLang="bg-BG" sz="1000" b="1" kern="1200" dirty="0" smtClean="0">
                <a:latin typeface="+mn-lt"/>
              </a:rPr>
              <a:t> на </a:t>
            </a:r>
            <a:r>
              <a:rPr lang="ru-RU" altLang="bg-BG" sz="1000" b="1" kern="1200" dirty="0" err="1" smtClean="0">
                <a:latin typeface="+mn-lt"/>
              </a:rPr>
              <a:t>специализираните</a:t>
            </a:r>
            <a:r>
              <a:rPr lang="ru-RU" altLang="bg-BG" sz="1000" b="1" kern="1200" dirty="0" smtClean="0">
                <a:latin typeface="+mn-lt"/>
              </a:rPr>
              <a:t> </a:t>
            </a:r>
            <a:r>
              <a:rPr lang="ru-RU" altLang="bg-BG" sz="1000" b="1" kern="1200" dirty="0" err="1" smtClean="0">
                <a:latin typeface="+mn-lt"/>
              </a:rPr>
              <a:t>териториални</a:t>
            </a:r>
            <a:r>
              <a:rPr lang="ru-RU" altLang="bg-BG" sz="1000" b="1" kern="1200" dirty="0" smtClean="0">
                <a:latin typeface="+mn-lt"/>
              </a:rPr>
              <a:t> администрации в България по </a:t>
            </a:r>
            <a:r>
              <a:rPr lang="ru-RU" altLang="bg-BG" sz="1000" b="1" kern="1200" dirty="0" err="1" smtClean="0">
                <a:latin typeface="+mn-lt"/>
              </a:rPr>
              <a:t>смисъла</a:t>
            </a:r>
            <a:r>
              <a:rPr lang="ru-RU" altLang="bg-BG" sz="1000" b="1" kern="1200" dirty="0" smtClean="0">
                <a:latin typeface="+mn-lt"/>
              </a:rPr>
              <a:t> на чл. 38, ал. 2, т. 3 от Закона на </a:t>
            </a:r>
            <a:r>
              <a:rPr lang="ru-RU" altLang="bg-BG" sz="1000" b="1" kern="1200" dirty="0" err="1" smtClean="0">
                <a:latin typeface="+mn-lt"/>
              </a:rPr>
              <a:t>администрацията</a:t>
            </a:r>
            <a:r>
              <a:rPr lang="ru-RU" altLang="bg-BG" sz="1000" b="1" kern="1200" dirty="0" smtClean="0">
                <a:latin typeface="+mn-lt"/>
              </a:rPr>
              <a:t> (ЗА), </a:t>
            </a:r>
            <a:r>
              <a:rPr lang="ru-RU" altLang="bg-BG" sz="1000" b="1" kern="1200" dirty="0" err="1" smtClean="0">
                <a:latin typeface="+mn-lt"/>
              </a:rPr>
              <a:t>които</a:t>
            </a:r>
            <a:r>
              <a:rPr lang="ru-RU" altLang="bg-BG" sz="1000" b="1" kern="1200" dirty="0" smtClean="0">
                <a:latin typeface="+mn-lt"/>
              </a:rPr>
              <a:t> </a:t>
            </a:r>
            <a:r>
              <a:rPr lang="ru-RU" altLang="bg-BG" sz="1000" b="1" kern="1200" dirty="0" err="1" smtClean="0">
                <a:latin typeface="+mn-lt"/>
              </a:rPr>
              <a:t>са</a:t>
            </a:r>
            <a:r>
              <a:rPr lang="ru-RU" altLang="bg-BG" sz="1000" b="1" kern="1200" dirty="0" smtClean="0">
                <a:latin typeface="+mn-lt"/>
              </a:rPr>
              <a:t> </a:t>
            </a:r>
            <a:r>
              <a:rPr lang="ru-RU" altLang="bg-BG" sz="1000" b="1" kern="1200" dirty="0" err="1" smtClean="0">
                <a:latin typeface="+mn-lt"/>
              </a:rPr>
              <a:t>отделни</a:t>
            </a:r>
            <a:r>
              <a:rPr lang="ru-RU" altLang="bg-BG" sz="1000" b="1" kern="1200" dirty="0" smtClean="0">
                <a:latin typeface="+mn-lt"/>
              </a:rPr>
              <a:t> юридически лица. </a:t>
            </a:r>
            <a:r>
              <a:rPr lang="ru-RU" altLang="bg-BG" sz="1000" b="1" kern="1200" dirty="0" err="1" smtClean="0">
                <a:latin typeface="+mn-lt"/>
              </a:rPr>
              <a:t>Проучването</a:t>
            </a:r>
            <a:r>
              <a:rPr lang="ru-RU" altLang="bg-BG" sz="1000" b="1" kern="1200" dirty="0" smtClean="0">
                <a:latin typeface="+mn-lt"/>
              </a:rPr>
              <a:t> показа, че </a:t>
            </a:r>
            <a:r>
              <a:rPr lang="ru-RU" altLang="bg-BG" sz="1000" b="1" kern="1200" dirty="0" err="1" smtClean="0">
                <a:latin typeface="+mn-lt"/>
              </a:rPr>
              <a:t>голям</a:t>
            </a:r>
            <a:r>
              <a:rPr lang="ru-RU" altLang="bg-BG" sz="1000" b="1" kern="1200" dirty="0" smtClean="0">
                <a:latin typeface="+mn-lt"/>
              </a:rPr>
              <a:t> </a:t>
            </a:r>
            <a:r>
              <a:rPr lang="ru-RU" altLang="bg-BG" sz="1000" b="1" kern="1200" dirty="0" err="1" smtClean="0">
                <a:latin typeface="+mn-lt"/>
              </a:rPr>
              <a:t>брой</a:t>
            </a:r>
            <a:r>
              <a:rPr lang="ru-RU" altLang="bg-BG" sz="1000" b="1" kern="1200" dirty="0" smtClean="0">
                <a:latin typeface="+mn-lt"/>
              </a:rPr>
              <a:t> от </a:t>
            </a:r>
            <a:r>
              <a:rPr lang="ru-RU" altLang="bg-BG" sz="1000" b="1" kern="1200" dirty="0" err="1" smtClean="0">
                <a:latin typeface="+mn-lt"/>
              </a:rPr>
              <a:t>административните</a:t>
            </a:r>
            <a:r>
              <a:rPr lang="ru-RU" altLang="bg-BG" sz="1000" b="1" kern="1200" dirty="0" smtClean="0">
                <a:latin typeface="+mn-lt"/>
              </a:rPr>
              <a:t> </a:t>
            </a:r>
            <a:r>
              <a:rPr lang="ru-RU" altLang="bg-BG" sz="1000" b="1" kern="1200" dirty="0" err="1" smtClean="0">
                <a:latin typeface="+mn-lt"/>
              </a:rPr>
              <a:t>структури</a:t>
            </a:r>
            <a:r>
              <a:rPr lang="ru-RU" altLang="bg-BG" sz="1000" b="1" kern="1200" dirty="0" smtClean="0">
                <a:latin typeface="+mn-lt"/>
              </a:rPr>
              <a:t> в </a:t>
            </a:r>
            <a:r>
              <a:rPr lang="ru-RU" altLang="bg-BG" sz="1000" b="1" kern="1200" dirty="0" err="1" smtClean="0">
                <a:latin typeface="+mn-lt"/>
              </a:rPr>
              <a:t>страната</a:t>
            </a:r>
            <a:r>
              <a:rPr lang="ru-RU" altLang="bg-BG" sz="1000" b="1" kern="1200" dirty="0" smtClean="0">
                <a:latin typeface="+mn-lt"/>
              </a:rPr>
              <a:t> </a:t>
            </a:r>
            <a:r>
              <a:rPr lang="ru-RU" altLang="bg-BG" sz="1000" b="1" kern="1200" dirty="0" err="1" smtClean="0">
                <a:latin typeface="+mn-lt"/>
              </a:rPr>
              <a:t>имат</a:t>
            </a:r>
            <a:r>
              <a:rPr lang="ru-RU" altLang="bg-BG" sz="1000" b="1" kern="1200" dirty="0" smtClean="0">
                <a:latin typeface="+mn-lt"/>
              </a:rPr>
              <a:t> </a:t>
            </a:r>
            <a:r>
              <a:rPr lang="ru-RU" altLang="bg-BG" sz="1000" b="1" kern="1200" dirty="0" err="1" smtClean="0">
                <a:latin typeface="+mn-lt"/>
              </a:rPr>
              <a:t>териториални</a:t>
            </a:r>
            <a:r>
              <a:rPr lang="ru-RU" altLang="bg-BG" sz="1000" b="1" kern="1200" dirty="0" smtClean="0">
                <a:latin typeface="+mn-lt"/>
              </a:rPr>
              <a:t> </a:t>
            </a:r>
            <a:r>
              <a:rPr lang="ru-RU" altLang="bg-BG" sz="1000" b="1" kern="1200" dirty="0" err="1" smtClean="0">
                <a:latin typeface="+mn-lt"/>
              </a:rPr>
              <a:t>поделения</a:t>
            </a:r>
            <a:r>
              <a:rPr lang="ru-RU" altLang="bg-BG" sz="1000" b="1" kern="1200" dirty="0" smtClean="0">
                <a:latin typeface="+mn-lt"/>
              </a:rPr>
              <a:t>, </a:t>
            </a:r>
            <a:r>
              <a:rPr lang="ru-RU" altLang="bg-BG" sz="1000" b="1" kern="1200" dirty="0" err="1" smtClean="0">
                <a:latin typeface="+mn-lt"/>
              </a:rPr>
              <a:t>които</a:t>
            </a:r>
            <a:r>
              <a:rPr lang="ru-RU" altLang="bg-BG" sz="1000" b="1" kern="1200" dirty="0" smtClean="0">
                <a:latin typeface="+mn-lt"/>
              </a:rPr>
              <a:t> </a:t>
            </a:r>
            <a:r>
              <a:rPr lang="ru-RU" altLang="bg-BG" sz="1000" b="1" kern="1200" dirty="0" err="1" smtClean="0">
                <a:latin typeface="+mn-lt"/>
              </a:rPr>
              <a:t>обаче</a:t>
            </a:r>
            <a:r>
              <a:rPr lang="ru-RU" altLang="bg-BG" sz="1000" b="1" kern="1200" dirty="0" smtClean="0">
                <a:latin typeface="+mn-lt"/>
              </a:rPr>
              <a:t> </a:t>
            </a:r>
            <a:r>
              <a:rPr lang="ru-RU" altLang="bg-BG" sz="1000" b="1" kern="1200" dirty="0" err="1" smtClean="0">
                <a:latin typeface="+mn-lt"/>
              </a:rPr>
              <a:t>нямат</a:t>
            </a:r>
            <a:r>
              <a:rPr lang="ru-RU" altLang="bg-BG" sz="1000" b="1" kern="1200" dirty="0" smtClean="0">
                <a:latin typeface="+mn-lt"/>
              </a:rPr>
              <a:t> статут на </a:t>
            </a:r>
            <a:r>
              <a:rPr lang="ru-RU" altLang="bg-BG" sz="1000" b="1" kern="1200" dirty="0" err="1" smtClean="0">
                <a:latin typeface="+mn-lt"/>
              </a:rPr>
              <a:t>отделни</a:t>
            </a:r>
            <a:r>
              <a:rPr lang="ru-RU" altLang="bg-BG" sz="1000" b="1" kern="1200" dirty="0" smtClean="0">
                <a:latin typeface="+mn-lt"/>
              </a:rPr>
              <a:t> юридически лица, а </a:t>
            </a:r>
            <a:r>
              <a:rPr lang="ru-RU" altLang="bg-BG" sz="1000" b="1" kern="1200" dirty="0" err="1" smtClean="0">
                <a:latin typeface="+mn-lt"/>
              </a:rPr>
              <a:t>представляват</a:t>
            </a:r>
            <a:r>
              <a:rPr lang="ru-RU" altLang="bg-BG" sz="1000" b="1" kern="1200" dirty="0" smtClean="0">
                <a:latin typeface="+mn-lt"/>
              </a:rPr>
              <a:t> част от </a:t>
            </a:r>
            <a:r>
              <a:rPr lang="ru-RU" altLang="bg-BG" sz="1000" b="1" kern="1200" dirty="0" err="1" smtClean="0">
                <a:latin typeface="+mn-lt"/>
              </a:rPr>
              <a:t>структурата</a:t>
            </a:r>
            <a:r>
              <a:rPr lang="ru-RU" altLang="bg-BG" sz="1000" b="1" kern="1200" dirty="0" smtClean="0">
                <a:latin typeface="+mn-lt"/>
              </a:rPr>
              <a:t> на </a:t>
            </a:r>
            <a:r>
              <a:rPr lang="ru-RU" altLang="bg-BG" sz="1000" b="1" kern="1200" dirty="0" err="1" smtClean="0">
                <a:latin typeface="+mn-lt"/>
              </a:rPr>
              <a:t>съответната</a:t>
            </a:r>
            <a:r>
              <a:rPr lang="ru-RU" altLang="bg-BG" sz="1000" b="1" kern="1200" dirty="0" smtClean="0">
                <a:latin typeface="+mn-lt"/>
              </a:rPr>
              <a:t> администрация. В </a:t>
            </a:r>
            <a:r>
              <a:rPr lang="ru-RU" altLang="bg-BG" sz="1000" b="1" kern="1200" dirty="0" err="1" smtClean="0">
                <a:latin typeface="+mn-lt"/>
              </a:rPr>
              <a:t>тази</a:t>
            </a:r>
            <a:r>
              <a:rPr lang="ru-RU" altLang="bg-BG" sz="1000" b="1" kern="1200" dirty="0" smtClean="0">
                <a:latin typeface="+mn-lt"/>
              </a:rPr>
              <a:t> </a:t>
            </a:r>
            <a:r>
              <a:rPr lang="ru-RU" altLang="bg-BG" sz="1000" b="1" kern="1200" dirty="0" err="1" smtClean="0">
                <a:latin typeface="+mn-lt"/>
              </a:rPr>
              <a:t>връзка</a:t>
            </a:r>
            <a:r>
              <a:rPr lang="ru-RU" altLang="bg-BG" sz="1000" b="1" kern="1200" dirty="0" smtClean="0">
                <a:latin typeface="+mn-lt"/>
              </a:rPr>
              <a:t>, с цел да </a:t>
            </a:r>
            <a:r>
              <a:rPr lang="ru-RU" altLang="bg-BG" sz="1000" b="1" kern="1200" dirty="0" err="1" smtClean="0">
                <a:latin typeface="+mn-lt"/>
              </a:rPr>
              <a:t>обхване</a:t>
            </a:r>
            <a:r>
              <a:rPr lang="ru-RU" altLang="bg-BG" sz="1000" b="1" kern="1200" dirty="0" smtClean="0">
                <a:latin typeface="+mn-lt"/>
              </a:rPr>
              <a:t> </a:t>
            </a:r>
            <a:r>
              <a:rPr lang="ru-RU" altLang="bg-BG" sz="1000" b="1" kern="1200" dirty="0" err="1" smtClean="0">
                <a:latin typeface="+mn-lt"/>
              </a:rPr>
              <a:t>максимално</a:t>
            </a:r>
            <a:r>
              <a:rPr lang="ru-RU" altLang="bg-BG" sz="1000" b="1" kern="1200" dirty="0" smtClean="0">
                <a:latin typeface="+mn-lt"/>
              </a:rPr>
              <a:t> широк </a:t>
            </a:r>
            <a:r>
              <a:rPr lang="ru-RU" altLang="bg-BG" sz="1000" b="1" kern="1200" dirty="0" err="1" smtClean="0">
                <a:latin typeface="+mn-lt"/>
              </a:rPr>
              <a:t>брой</a:t>
            </a:r>
            <a:r>
              <a:rPr lang="ru-RU" altLang="bg-BG" sz="1000" b="1" kern="1200" dirty="0" smtClean="0">
                <a:latin typeface="+mn-lt"/>
              </a:rPr>
              <a:t> от </a:t>
            </a:r>
            <a:r>
              <a:rPr lang="ru-RU" altLang="bg-BG" sz="1000" b="1" kern="1200" dirty="0" err="1" smtClean="0">
                <a:latin typeface="+mn-lt"/>
              </a:rPr>
              <a:t>териториални</a:t>
            </a:r>
            <a:r>
              <a:rPr lang="ru-RU" altLang="bg-BG" sz="1000" b="1" kern="1200" dirty="0" smtClean="0">
                <a:latin typeface="+mn-lt"/>
              </a:rPr>
              <a:t> администрации, УО на ОПДУ </a:t>
            </a:r>
            <a:r>
              <a:rPr lang="ru-RU" altLang="bg-BG" sz="1000" b="1" kern="1200" dirty="0" err="1" smtClean="0">
                <a:latin typeface="+mn-lt"/>
              </a:rPr>
              <a:t>идентифицира</a:t>
            </a:r>
            <a:r>
              <a:rPr lang="ru-RU" altLang="bg-BG" sz="1000" b="1" kern="1200" dirty="0" smtClean="0">
                <a:latin typeface="+mn-lt"/>
              </a:rPr>
              <a:t> </a:t>
            </a:r>
            <a:r>
              <a:rPr lang="ru-RU" altLang="bg-BG" sz="1000" b="1" kern="1200" dirty="0" err="1" smtClean="0">
                <a:latin typeface="+mn-lt"/>
              </a:rPr>
              <a:t>необходимост</a:t>
            </a:r>
            <a:r>
              <a:rPr lang="ru-RU" altLang="bg-BG" sz="1000" b="1" kern="1200" dirty="0" smtClean="0">
                <a:latin typeface="+mn-lt"/>
              </a:rPr>
              <a:t> от </a:t>
            </a:r>
            <a:r>
              <a:rPr lang="ru-RU" altLang="bg-BG" sz="1000" b="1" kern="1200" dirty="0" err="1" smtClean="0">
                <a:latin typeface="+mn-lt"/>
              </a:rPr>
              <a:t>разширяване</a:t>
            </a:r>
            <a:r>
              <a:rPr lang="ru-RU" altLang="bg-BG" sz="1000" b="1" kern="1200" dirty="0" smtClean="0">
                <a:latin typeface="+mn-lt"/>
              </a:rPr>
              <a:t> на обхвата на </a:t>
            </a:r>
            <a:r>
              <a:rPr lang="ru-RU" altLang="bg-BG" sz="1000" b="1" kern="1200" dirty="0" err="1" smtClean="0">
                <a:latin typeface="+mn-lt"/>
              </a:rPr>
              <a:t>допустимите</a:t>
            </a:r>
            <a:r>
              <a:rPr lang="ru-RU" altLang="bg-BG" sz="1000" b="1" kern="1200" dirty="0" smtClean="0">
                <a:latin typeface="+mn-lt"/>
              </a:rPr>
              <a:t> </a:t>
            </a:r>
            <a:r>
              <a:rPr lang="ru-RU" altLang="bg-BG" sz="1000" b="1" kern="1200" dirty="0" err="1" smtClean="0">
                <a:latin typeface="+mn-lt"/>
              </a:rPr>
              <a:t>кандидати</a:t>
            </a:r>
            <a:r>
              <a:rPr lang="ru-RU" altLang="bg-BG" sz="1000" b="1" kern="1200" dirty="0" smtClean="0">
                <a:latin typeface="+mn-lt"/>
              </a:rPr>
              <a:t> по </a:t>
            </a:r>
            <a:r>
              <a:rPr lang="ru-RU" altLang="bg-BG" sz="1000" b="1" kern="1200" dirty="0" err="1" smtClean="0">
                <a:latin typeface="+mn-lt"/>
              </a:rPr>
              <a:t>процедурата</a:t>
            </a:r>
            <a:r>
              <a:rPr lang="ru-RU" altLang="bg-BG" sz="1000" b="1" kern="1200" dirty="0" smtClean="0">
                <a:latin typeface="+mn-lt"/>
              </a:rPr>
              <a:t>. </a:t>
            </a:r>
            <a:endParaRPr lang="bg-BG" altLang="bg-BG" sz="1000" b="1" kern="1200" dirty="0" smtClean="0">
              <a:latin typeface="+mn-lt"/>
            </a:endParaRPr>
          </a:p>
          <a:p>
            <a:pPr algn="just" eaLnBrk="1" hangingPunct="1"/>
            <a:r>
              <a:rPr lang="bg-BG" altLang="bg-BG" sz="1000" b="1" kern="1200" dirty="0" smtClean="0">
                <a:latin typeface="+mn-lt"/>
              </a:rPr>
              <a:t>1.</a:t>
            </a:r>
            <a:r>
              <a:rPr lang="bg-BG" altLang="bg-BG" sz="1000" b="1" kern="1200" baseline="0" dirty="0" smtClean="0">
                <a:latin typeface="+mn-lt"/>
              </a:rPr>
              <a:t> </a:t>
            </a:r>
            <a:r>
              <a:rPr lang="ru-RU" sz="1000" b="0" dirty="0" err="1" smtClean="0">
                <a:latin typeface="+mn-lt"/>
              </a:rPr>
              <a:t>Промяна</a:t>
            </a:r>
            <a:r>
              <a:rPr lang="ru-RU" sz="1000" b="0" dirty="0" smtClean="0">
                <a:latin typeface="+mn-lt"/>
              </a:rPr>
              <a:t> в наименованието:</a:t>
            </a:r>
            <a:r>
              <a:rPr lang="ru-RU" sz="1000" b="0" baseline="0" dirty="0" smtClean="0">
                <a:latin typeface="+mn-lt"/>
              </a:rPr>
              <a:t> от </a:t>
            </a:r>
            <a:r>
              <a:rPr lang="bg-BG" sz="1000" b="0" baseline="0" dirty="0" smtClean="0">
                <a:latin typeface="+mn-lt"/>
              </a:rPr>
              <a:t>„</a:t>
            </a:r>
            <a:r>
              <a:rPr lang="bg-BG" sz="1000" b="0" kern="1200" dirty="0" smtClean="0">
                <a:effectLst/>
                <a:latin typeface="+mn-lt"/>
              </a:rPr>
              <a:t>Специализирани обучения за </a:t>
            </a:r>
            <a:r>
              <a:rPr lang="bg-BG" sz="1000" b="1" kern="1200" dirty="0" smtClean="0">
                <a:effectLst/>
                <a:latin typeface="+mn-lt"/>
              </a:rPr>
              <a:t>специализираната </a:t>
            </a:r>
            <a:r>
              <a:rPr lang="bg-BG" sz="1000" b="0" kern="1200" dirty="0" smtClean="0">
                <a:effectLst/>
                <a:latin typeface="+mn-lt"/>
              </a:rPr>
              <a:t>териториална администрация“</a:t>
            </a:r>
            <a:r>
              <a:rPr lang="bg-BG" sz="1000" kern="1200" dirty="0" smtClean="0">
                <a:effectLst/>
                <a:latin typeface="+mn-lt"/>
              </a:rPr>
              <a:t> </a:t>
            </a:r>
            <a:r>
              <a:rPr lang="bg-BG" sz="1000" b="1" kern="1200" dirty="0" smtClean="0">
                <a:effectLst/>
                <a:latin typeface="+mn-lt"/>
              </a:rPr>
              <a:t>на </a:t>
            </a:r>
            <a:r>
              <a:rPr lang="bg-BG" sz="1000" kern="1200" dirty="0" smtClean="0">
                <a:effectLst/>
                <a:latin typeface="+mn-lt"/>
              </a:rPr>
              <a:t> </a:t>
            </a:r>
            <a:r>
              <a:rPr lang="bg-BG" altLang="bg-BG" sz="1000" b="1" dirty="0" smtClean="0">
                <a:latin typeface="+mn-lt"/>
              </a:rPr>
              <a:t>„</a:t>
            </a:r>
            <a:r>
              <a:rPr lang="bg-BG" sz="1000" b="1" kern="1200" dirty="0" smtClean="0">
                <a:latin typeface="+mn-lt"/>
              </a:rPr>
              <a:t>Специализирани обучения за териториалната администрация</a:t>
            </a:r>
            <a:r>
              <a:rPr lang="ru-RU" altLang="bg-BG" sz="1000" b="1" kern="1200" dirty="0" smtClean="0">
                <a:latin typeface="+mn-lt"/>
              </a:rPr>
              <a:t> </a:t>
            </a:r>
            <a:r>
              <a:rPr lang="bg-BG" altLang="bg-BG" sz="1000" b="1" kern="1200" dirty="0" smtClean="0">
                <a:latin typeface="+mn-lt"/>
              </a:rPr>
              <a:t>“</a:t>
            </a:r>
            <a:endParaRPr lang="ru-RU" altLang="bg-BG" sz="1000" b="1" kern="1200" dirty="0" smtClean="0">
              <a:latin typeface="+mn-lt"/>
            </a:endParaRPr>
          </a:p>
          <a:p>
            <a:pPr algn="just">
              <a:spcBef>
                <a:spcPts val="0"/>
              </a:spcBef>
              <a:spcAft>
                <a:spcPts val="0"/>
              </a:spcAft>
            </a:pPr>
            <a:r>
              <a:rPr lang="ru-RU" sz="1000" b="1" dirty="0" smtClean="0">
                <a:latin typeface="+mn-lt"/>
              </a:rPr>
              <a:t>2. </a:t>
            </a:r>
            <a:r>
              <a:rPr lang="ru-RU" sz="1000" b="0" dirty="0" smtClean="0">
                <a:latin typeface="+mn-lt"/>
              </a:rPr>
              <a:t>Цел на </a:t>
            </a:r>
            <a:r>
              <a:rPr lang="ru-RU" sz="1000" b="0" dirty="0" err="1" smtClean="0">
                <a:latin typeface="+mn-lt"/>
              </a:rPr>
              <a:t>процедурата</a:t>
            </a:r>
            <a:r>
              <a:rPr lang="ru-RU" sz="1000" b="0" dirty="0" smtClean="0">
                <a:latin typeface="+mn-lt"/>
              </a:rPr>
              <a:t>: </a:t>
            </a:r>
            <a:r>
              <a:rPr lang="ru-RU" sz="1000" b="1" dirty="0" smtClean="0">
                <a:latin typeface="+mn-lt"/>
              </a:rPr>
              <a:t>от „</a:t>
            </a:r>
            <a:r>
              <a:rPr lang="ru-RU" sz="1000" b="0" dirty="0" err="1" smtClean="0">
                <a:latin typeface="+mn-lt"/>
              </a:rPr>
              <a:t>Подобряване</a:t>
            </a:r>
            <a:r>
              <a:rPr lang="ru-RU" sz="1000" b="0" dirty="0" smtClean="0">
                <a:latin typeface="+mn-lt"/>
              </a:rPr>
              <a:t> на </a:t>
            </a:r>
            <a:r>
              <a:rPr lang="ru-RU" sz="1000" b="0" dirty="0" err="1" smtClean="0">
                <a:latin typeface="+mn-lt"/>
              </a:rPr>
              <a:t>специализираните</a:t>
            </a:r>
            <a:r>
              <a:rPr lang="ru-RU" sz="1000" b="0" dirty="0" smtClean="0">
                <a:latin typeface="+mn-lt"/>
              </a:rPr>
              <a:t> знания и умения на </a:t>
            </a:r>
            <a:r>
              <a:rPr lang="ru-RU" sz="1000" b="0" dirty="0" err="1" smtClean="0">
                <a:latin typeface="+mn-lt"/>
              </a:rPr>
              <a:t>служителите</a:t>
            </a:r>
            <a:r>
              <a:rPr lang="ru-RU" sz="1000" b="0" dirty="0" smtClean="0">
                <a:latin typeface="+mn-lt"/>
              </a:rPr>
              <a:t> </a:t>
            </a:r>
            <a:r>
              <a:rPr lang="ru-RU" sz="1000" b="1" dirty="0" smtClean="0">
                <a:latin typeface="+mn-lt"/>
              </a:rPr>
              <a:t>в </a:t>
            </a:r>
            <a:r>
              <a:rPr lang="ru-RU" sz="1000" b="1" dirty="0" err="1" smtClean="0">
                <a:latin typeface="+mn-lt"/>
              </a:rPr>
              <a:t>специализираните</a:t>
            </a:r>
            <a:r>
              <a:rPr lang="ru-RU" sz="1000" b="1" dirty="0" smtClean="0">
                <a:latin typeface="+mn-lt"/>
              </a:rPr>
              <a:t> </a:t>
            </a:r>
            <a:r>
              <a:rPr lang="ru-RU" sz="1000" b="1" dirty="0" err="1" smtClean="0">
                <a:latin typeface="+mn-lt"/>
              </a:rPr>
              <a:t>териториални</a:t>
            </a:r>
            <a:r>
              <a:rPr lang="ru-RU" sz="1000" b="1" dirty="0" smtClean="0">
                <a:latin typeface="+mn-lt"/>
              </a:rPr>
              <a:t> администрации“ </a:t>
            </a:r>
          </a:p>
          <a:p>
            <a:pPr algn="just">
              <a:spcBef>
                <a:spcPts val="0"/>
              </a:spcBef>
              <a:spcAft>
                <a:spcPts val="0"/>
              </a:spcAft>
            </a:pPr>
            <a:r>
              <a:rPr lang="ru-RU" sz="1000" b="1" dirty="0" smtClean="0">
                <a:latin typeface="+mn-lt"/>
              </a:rPr>
              <a:t>се </a:t>
            </a:r>
            <a:r>
              <a:rPr lang="ru-RU" sz="1000" b="1" dirty="0" err="1" smtClean="0">
                <a:latin typeface="+mn-lt"/>
              </a:rPr>
              <a:t>променя</a:t>
            </a:r>
            <a:r>
              <a:rPr lang="ru-RU" sz="1000" b="1" dirty="0" smtClean="0">
                <a:latin typeface="+mn-lt"/>
              </a:rPr>
              <a:t> на „</a:t>
            </a:r>
            <a:r>
              <a:rPr lang="ru-RU" sz="1000" b="0" dirty="0" err="1" smtClean="0">
                <a:latin typeface="+mn-lt"/>
              </a:rPr>
              <a:t>Подобряване</a:t>
            </a:r>
            <a:r>
              <a:rPr lang="ru-RU" sz="1000" b="0" dirty="0" smtClean="0">
                <a:latin typeface="+mn-lt"/>
              </a:rPr>
              <a:t> на </a:t>
            </a:r>
            <a:r>
              <a:rPr lang="ru-RU" sz="1000" b="0" dirty="0" err="1" smtClean="0">
                <a:latin typeface="+mn-lt"/>
              </a:rPr>
              <a:t>специализираните</a:t>
            </a:r>
            <a:r>
              <a:rPr lang="ru-RU" sz="1000" b="0" dirty="0" smtClean="0">
                <a:latin typeface="+mn-lt"/>
              </a:rPr>
              <a:t> знания и умения на </a:t>
            </a:r>
            <a:r>
              <a:rPr lang="ru-RU" sz="1000" b="0" dirty="0" err="1" smtClean="0">
                <a:latin typeface="+mn-lt"/>
              </a:rPr>
              <a:t>служителите</a:t>
            </a:r>
            <a:r>
              <a:rPr lang="ru-RU" sz="1000" b="0" dirty="0" smtClean="0">
                <a:latin typeface="+mn-lt"/>
              </a:rPr>
              <a:t> в </a:t>
            </a:r>
            <a:r>
              <a:rPr lang="ru-RU" sz="1000" b="1" dirty="0" err="1" smtClean="0">
                <a:latin typeface="+mn-lt"/>
              </a:rPr>
              <a:t>териториалните</a:t>
            </a:r>
            <a:r>
              <a:rPr lang="ru-RU" sz="1000" b="1" dirty="0" smtClean="0">
                <a:latin typeface="+mn-lt"/>
              </a:rPr>
              <a:t> звена/</a:t>
            </a:r>
            <a:r>
              <a:rPr lang="ru-RU" sz="1000" b="1" dirty="0" err="1" smtClean="0">
                <a:latin typeface="+mn-lt"/>
              </a:rPr>
              <a:t>поделения</a:t>
            </a:r>
            <a:r>
              <a:rPr lang="ru-RU" sz="1000" b="1" dirty="0" smtClean="0">
                <a:latin typeface="+mn-lt"/>
              </a:rPr>
              <a:t> и </a:t>
            </a:r>
            <a:r>
              <a:rPr lang="ru-RU" sz="1000" b="1" dirty="0" err="1" smtClean="0">
                <a:latin typeface="+mn-lt"/>
              </a:rPr>
              <a:t>териториалните</a:t>
            </a:r>
            <a:r>
              <a:rPr lang="ru-RU" sz="1000" b="1" dirty="0" smtClean="0">
                <a:latin typeface="+mn-lt"/>
              </a:rPr>
              <a:t> </a:t>
            </a:r>
            <a:r>
              <a:rPr lang="ru-RU" sz="1000" b="1" dirty="0" err="1" smtClean="0">
                <a:latin typeface="+mn-lt"/>
              </a:rPr>
              <a:t>структури</a:t>
            </a:r>
            <a:r>
              <a:rPr lang="ru-RU" sz="1000" b="1" dirty="0" smtClean="0">
                <a:latin typeface="+mn-lt"/>
              </a:rPr>
              <a:t> на </a:t>
            </a:r>
            <a:r>
              <a:rPr lang="ru-RU" sz="1000" b="1" dirty="0" err="1" smtClean="0">
                <a:latin typeface="+mn-lt"/>
              </a:rPr>
              <a:t>администрацията</a:t>
            </a:r>
            <a:r>
              <a:rPr lang="ru-RU" sz="1000" b="1" dirty="0" smtClean="0">
                <a:latin typeface="+mn-lt"/>
              </a:rPr>
              <a:t>“</a:t>
            </a:r>
          </a:p>
          <a:p>
            <a:pPr algn="just">
              <a:spcBef>
                <a:spcPts val="0"/>
              </a:spcBef>
              <a:spcAft>
                <a:spcPts val="0"/>
              </a:spcAft>
            </a:pPr>
            <a:r>
              <a:rPr lang="ru-RU" sz="1000" b="1" dirty="0" smtClean="0">
                <a:latin typeface="+mn-lt"/>
              </a:rPr>
              <a:t>3. </a:t>
            </a:r>
            <a:r>
              <a:rPr lang="ru-RU" sz="1000" b="1" dirty="0" err="1" smtClean="0">
                <a:latin typeface="+mn-lt"/>
              </a:rPr>
              <a:t>Кандидати</a:t>
            </a:r>
            <a:r>
              <a:rPr lang="ru-RU" sz="1000" b="1" dirty="0" smtClean="0">
                <a:latin typeface="+mn-lt"/>
              </a:rPr>
              <a:t>: от</a:t>
            </a:r>
            <a:r>
              <a:rPr lang="ru-RU" sz="1000" b="1" baseline="0" dirty="0" smtClean="0">
                <a:latin typeface="+mn-lt"/>
              </a:rPr>
              <a:t> </a:t>
            </a:r>
            <a:r>
              <a:rPr lang="bg-BG" sz="1000" b="1" baseline="0" noProof="0" dirty="0" smtClean="0">
                <a:latin typeface="+mn-lt"/>
              </a:rPr>
              <a:t>„</a:t>
            </a:r>
            <a:r>
              <a:rPr lang="bg-BG" sz="1000" kern="1200" dirty="0" smtClean="0">
                <a:effectLst/>
                <a:latin typeface="+mn-lt"/>
              </a:rPr>
              <a:t>Специализирани териториални администрации  по смисъла на чл. 38, ал. 2, т. 3 на Закона за администрацията“</a:t>
            </a:r>
            <a:r>
              <a:rPr lang="bg-BG" sz="1000" kern="1200" baseline="0" dirty="0" smtClean="0">
                <a:effectLst/>
                <a:latin typeface="+mn-lt"/>
              </a:rPr>
              <a:t> </a:t>
            </a:r>
            <a:r>
              <a:rPr lang="bg-BG" sz="1000" b="1" kern="1200" baseline="0" dirty="0" smtClean="0">
                <a:effectLst/>
                <a:latin typeface="+mn-lt"/>
              </a:rPr>
              <a:t>на </a:t>
            </a:r>
          </a:p>
          <a:p>
            <a:pPr algn="just">
              <a:spcBef>
                <a:spcPts val="0"/>
              </a:spcBef>
              <a:spcAft>
                <a:spcPts val="0"/>
              </a:spcAft>
            </a:pPr>
            <a:r>
              <a:rPr lang="ru-RU" sz="1000" b="1" kern="1200" dirty="0" smtClean="0">
                <a:effectLst/>
                <a:latin typeface="+mn-lt"/>
              </a:rPr>
              <a:t>• администрации на </a:t>
            </a:r>
            <a:r>
              <a:rPr lang="ru-RU" sz="1000" b="1" kern="1200" dirty="0" err="1" smtClean="0">
                <a:effectLst/>
                <a:latin typeface="+mn-lt"/>
              </a:rPr>
              <a:t>изпълнителната</a:t>
            </a:r>
            <a:r>
              <a:rPr lang="ru-RU" sz="1000" b="1" kern="1200" dirty="0" smtClean="0">
                <a:effectLst/>
                <a:latin typeface="+mn-lt"/>
              </a:rPr>
              <a:t> </a:t>
            </a:r>
            <a:r>
              <a:rPr lang="ru-RU" sz="1000" b="1" kern="1200" dirty="0" err="1" smtClean="0">
                <a:effectLst/>
                <a:latin typeface="+mn-lt"/>
              </a:rPr>
              <a:t>власт</a:t>
            </a:r>
            <a:r>
              <a:rPr lang="ru-RU" sz="1000" b="1" kern="1200" dirty="0" smtClean="0">
                <a:effectLst/>
                <a:latin typeface="+mn-lt"/>
              </a:rPr>
              <a:t>, </a:t>
            </a:r>
            <a:r>
              <a:rPr lang="ru-RU" sz="1000" b="1" kern="1200" dirty="0" err="1" smtClean="0">
                <a:effectLst/>
                <a:latin typeface="+mn-lt"/>
              </a:rPr>
              <a:t>които</a:t>
            </a:r>
            <a:r>
              <a:rPr lang="ru-RU" sz="1000" b="1" kern="1200" dirty="0" smtClean="0">
                <a:effectLst/>
                <a:latin typeface="+mn-lt"/>
              </a:rPr>
              <a:t> </a:t>
            </a:r>
            <a:r>
              <a:rPr lang="ru-RU" sz="1000" b="1" kern="1200" dirty="0" err="1" smtClean="0">
                <a:effectLst/>
                <a:latin typeface="+mn-lt"/>
              </a:rPr>
              <a:t>имат</a:t>
            </a:r>
            <a:r>
              <a:rPr lang="ru-RU" sz="1000" b="1" kern="1200" dirty="0" smtClean="0">
                <a:effectLst/>
                <a:latin typeface="+mn-lt"/>
              </a:rPr>
              <a:t> в </a:t>
            </a:r>
            <a:r>
              <a:rPr lang="ru-RU" sz="1000" b="1" kern="1200" dirty="0" err="1" smtClean="0">
                <a:effectLst/>
                <a:latin typeface="+mn-lt"/>
              </a:rPr>
              <a:t>структурата</a:t>
            </a:r>
            <a:r>
              <a:rPr lang="ru-RU" sz="1000" b="1" kern="1200" dirty="0" smtClean="0">
                <a:effectLst/>
                <a:latin typeface="+mn-lt"/>
              </a:rPr>
              <a:t> си </a:t>
            </a:r>
            <a:r>
              <a:rPr lang="ru-RU" sz="1000" b="1" kern="1200" dirty="0" err="1" smtClean="0">
                <a:effectLst/>
                <a:latin typeface="+mn-lt"/>
              </a:rPr>
              <a:t>териториални</a:t>
            </a:r>
            <a:r>
              <a:rPr lang="ru-RU" sz="1000" b="1" kern="1200" dirty="0" smtClean="0">
                <a:effectLst/>
                <a:latin typeface="+mn-lt"/>
              </a:rPr>
              <a:t> звена/</a:t>
            </a:r>
            <a:r>
              <a:rPr lang="ru-RU" sz="1000" b="1" kern="1200" dirty="0" err="1" smtClean="0">
                <a:effectLst/>
                <a:latin typeface="+mn-lt"/>
              </a:rPr>
              <a:t>поделения</a:t>
            </a:r>
            <a:r>
              <a:rPr lang="ru-RU" sz="1000" b="1" kern="1200" dirty="0" smtClean="0">
                <a:effectLst/>
                <a:latin typeface="+mn-lt"/>
              </a:rPr>
              <a:t>;</a:t>
            </a:r>
          </a:p>
          <a:p>
            <a:pPr algn="just">
              <a:spcBef>
                <a:spcPts val="0"/>
              </a:spcBef>
              <a:spcAft>
                <a:spcPts val="0"/>
              </a:spcAft>
            </a:pPr>
            <a:r>
              <a:rPr lang="ru-RU" sz="1000" b="1" kern="1200" dirty="0" smtClean="0">
                <a:effectLst/>
                <a:latin typeface="+mn-lt"/>
              </a:rPr>
              <a:t>• администрации на </a:t>
            </a:r>
            <a:r>
              <a:rPr lang="ru-RU" sz="1000" b="1" kern="1200" dirty="0" err="1" smtClean="0">
                <a:effectLst/>
                <a:latin typeface="+mn-lt"/>
              </a:rPr>
              <a:t>изпълнителната</a:t>
            </a:r>
            <a:r>
              <a:rPr lang="ru-RU" sz="1000" b="1" kern="1200" dirty="0" smtClean="0">
                <a:effectLst/>
                <a:latin typeface="+mn-lt"/>
              </a:rPr>
              <a:t> </a:t>
            </a:r>
            <a:r>
              <a:rPr lang="ru-RU" sz="1000" b="1" kern="1200" dirty="0" err="1" smtClean="0">
                <a:effectLst/>
                <a:latin typeface="+mn-lt"/>
              </a:rPr>
              <a:t>власт</a:t>
            </a:r>
            <a:r>
              <a:rPr lang="ru-RU" sz="1000" b="1" kern="1200" dirty="0" smtClean="0">
                <a:effectLst/>
                <a:latin typeface="+mn-lt"/>
              </a:rPr>
              <a:t>, </a:t>
            </a:r>
            <a:r>
              <a:rPr lang="ru-RU" sz="1000" b="1" kern="1200" dirty="0" err="1" smtClean="0">
                <a:effectLst/>
                <a:latin typeface="+mn-lt"/>
              </a:rPr>
              <a:t>към</a:t>
            </a:r>
            <a:r>
              <a:rPr lang="ru-RU" sz="1000" b="1" kern="1200" dirty="0" smtClean="0">
                <a:effectLst/>
                <a:latin typeface="+mn-lt"/>
              </a:rPr>
              <a:t> </a:t>
            </a:r>
            <a:r>
              <a:rPr lang="ru-RU" sz="1000" b="1" kern="1200" dirty="0" err="1" smtClean="0">
                <a:effectLst/>
                <a:latin typeface="+mn-lt"/>
              </a:rPr>
              <a:t>чиято</a:t>
            </a:r>
            <a:r>
              <a:rPr lang="ru-RU" sz="1000" b="1" kern="1200" dirty="0" smtClean="0">
                <a:effectLst/>
                <a:latin typeface="+mn-lt"/>
              </a:rPr>
              <a:t> структура </a:t>
            </a:r>
            <a:r>
              <a:rPr lang="ru-RU" sz="1000" b="1" kern="1200" dirty="0" err="1" smtClean="0">
                <a:effectLst/>
                <a:latin typeface="+mn-lt"/>
              </a:rPr>
              <a:t>са</a:t>
            </a:r>
            <a:r>
              <a:rPr lang="ru-RU" sz="1000" b="1" kern="1200" dirty="0" smtClean="0">
                <a:effectLst/>
                <a:latin typeface="+mn-lt"/>
              </a:rPr>
              <a:t> </a:t>
            </a:r>
            <a:r>
              <a:rPr lang="ru-RU" sz="1000" b="1" kern="1200" dirty="0" err="1" smtClean="0">
                <a:effectLst/>
                <a:latin typeface="+mn-lt"/>
              </a:rPr>
              <a:t>създадени</a:t>
            </a:r>
            <a:r>
              <a:rPr lang="ru-RU" sz="1000" b="1" kern="1200" dirty="0" smtClean="0">
                <a:effectLst/>
                <a:latin typeface="+mn-lt"/>
              </a:rPr>
              <a:t> </a:t>
            </a:r>
            <a:r>
              <a:rPr lang="ru-RU" sz="1000" b="1" kern="1200" dirty="0" err="1" smtClean="0">
                <a:effectLst/>
                <a:latin typeface="+mn-lt"/>
              </a:rPr>
              <a:t>като</a:t>
            </a:r>
            <a:r>
              <a:rPr lang="ru-RU" sz="1000" b="1" kern="1200" dirty="0" smtClean="0">
                <a:effectLst/>
                <a:latin typeface="+mn-lt"/>
              </a:rPr>
              <a:t> юридически лица с нормативен акт или по </a:t>
            </a:r>
            <a:r>
              <a:rPr lang="ru-RU" sz="1000" b="1" kern="1200" dirty="0" err="1" smtClean="0">
                <a:effectLst/>
                <a:latin typeface="+mn-lt"/>
              </a:rPr>
              <a:t>ред</a:t>
            </a:r>
            <a:r>
              <a:rPr lang="ru-RU" sz="1000" b="1" kern="1200" dirty="0" smtClean="0">
                <a:effectLst/>
                <a:latin typeface="+mn-lt"/>
              </a:rPr>
              <a:t>, определен в нормативен акт, </a:t>
            </a:r>
            <a:r>
              <a:rPr lang="ru-RU" sz="1000" b="1" kern="1200" dirty="0" err="1" smtClean="0">
                <a:effectLst/>
                <a:latin typeface="+mn-lt"/>
              </a:rPr>
              <a:t>териториални</a:t>
            </a:r>
            <a:r>
              <a:rPr lang="ru-RU" sz="1000" b="1" kern="1200" dirty="0" smtClean="0">
                <a:effectLst/>
                <a:latin typeface="+mn-lt"/>
              </a:rPr>
              <a:t> администрации;</a:t>
            </a:r>
          </a:p>
          <a:p>
            <a:pPr algn="just">
              <a:spcBef>
                <a:spcPts val="0"/>
              </a:spcBef>
              <a:spcAft>
                <a:spcPts val="0"/>
              </a:spcAft>
            </a:pPr>
            <a:r>
              <a:rPr lang="ru-RU" sz="1000" b="1" kern="1200" dirty="0" smtClean="0">
                <a:effectLst/>
                <a:latin typeface="+mn-lt"/>
              </a:rPr>
              <a:t>• </a:t>
            </a:r>
            <a:r>
              <a:rPr lang="ru-RU" sz="1000" b="1" kern="1200" dirty="0" err="1" smtClean="0">
                <a:effectLst/>
                <a:latin typeface="+mn-lt"/>
              </a:rPr>
              <a:t>териториални</a:t>
            </a:r>
            <a:r>
              <a:rPr lang="ru-RU" sz="1000" b="1" kern="1200" dirty="0" smtClean="0">
                <a:effectLst/>
                <a:latin typeface="+mn-lt"/>
              </a:rPr>
              <a:t> администрации на </a:t>
            </a:r>
            <a:r>
              <a:rPr lang="ru-RU" sz="1000" b="1" kern="1200" dirty="0" err="1" smtClean="0">
                <a:effectLst/>
                <a:latin typeface="+mn-lt"/>
              </a:rPr>
              <a:t>изпълнителната</a:t>
            </a:r>
            <a:r>
              <a:rPr lang="ru-RU" sz="1000" b="1" kern="1200" dirty="0" smtClean="0">
                <a:effectLst/>
                <a:latin typeface="+mn-lt"/>
              </a:rPr>
              <a:t> </a:t>
            </a:r>
            <a:r>
              <a:rPr lang="ru-RU" sz="1000" b="1" kern="1200" dirty="0" err="1" smtClean="0">
                <a:effectLst/>
                <a:latin typeface="+mn-lt"/>
              </a:rPr>
              <a:t>власт</a:t>
            </a:r>
            <a:r>
              <a:rPr lang="ru-RU" sz="1000" b="1" kern="1200" dirty="0" smtClean="0">
                <a:effectLst/>
                <a:latin typeface="+mn-lt"/>
              </a:rPr>
              <a:t>, </a:t>
            </a:r>
            <a:r>
              <a:rPr lang="ru-RU" sz="1000" b="1" kern="1200" dirty="0" err="1" smtClean="0">
                <a:effectLst/>
                <a:latin typeface="+mn-lt"/>
              </a:rPr>
              <a:t>създадени</a:t>
            </a:r>
            <a:r>
              <a:rPr lang="ru-RU" sz="1000" b="1" kern="1200" dirty="0" smtClean="0">
                <a:effectLst/>
                <a:latin typeface="+mn-lt"/>
              </a:rPr>
              <a:t> </a:t>
            </a:r>
            <a:r>
              <a:rPr lang="ru-RU" sz="1000" b="1" kern="1200" dirty="0" err="1" smtClean="0">
                <a:effectLst/>
                <a:latin typeface="+mn-lt"/>
              </a:rPr>
              <a:t>като</a:t>
            </a:r>
            <a:r>
              <a:rPr lang="ru-RU" sz="1000" b="1" kern="1200" dirty="0" smtClean="0">
                <a:effectLst/>
                <a:latin typeface="+mn-lt"/>
              </a:rPr>
              <a:t> юридически лица с нормативен акт или по </a:t>
            </a:r>
            <a:r>
              <a:rPr lang="ru-RU" sz="1000" b="1" kern="1200" dirty="0" err="1" smtClean="0">
                <a:effectLst/>
                <a:latin typeface="+mn-lt"/>
              </a:rPr>
              <a:t>ред</a:t>
            </a:r>
            <a:r>
              <a:rPr lang="ru-RU" sz="1000" b="1" kern="1200" dirty="0" smtClean="0">
                <a:effectLst/>
                <a:latin typeface="+mn-lt"/>
              </a:rPr>
              <a:t>, определен в нормативен акт, с </a:t>
            </a:r>
            <a:r>
              <a:rPr lang="ru-RU" sz="1000" b="1" kern="1200" dirty="0" err="1" smtClean="0">
                <a:effectLst/>
                <a:latin typeface="+mn-lt"/>
              </a:rPr>
              <a:t>изключение</a:t>
            </a:r>
            <a:r>
              <a:rPr lang="ru-RU" sz="1000" b="1" kern="1200" dirty="0" smtClean="0">
                <a:effectLst/>
                <a:latin typeface="+mn-lt"/>
              </a:rPr>
              <a:t> на </a:t>
            </a:r>
            <a:r>
              <a:rPr lang="ru-RU" sz="1000" b="1" kern="1200" dirty="0" err="1" smtClean="0">
                <a:effectLst/>
                <a:latin typeface="+mn-lt"/>
              </a:rPr>
              <a:t>областните</a:t>
            </a:r>
            <a:r>
              <a:rPr lang="ru-RU" sz="1000" b="1" kern="1200" dirty="0" smtClean="0">
                <a:effectLst/>
                <a:latin typeface="+mn-lt"/>
              </a:rPr>
              <a:t> и </a:t>
            </a:r>
            <a:r>
              <a:rPr lang="ru-RU" sz="1000" b="1" kern="1200" dirty="0" err="1" smtClean="0">
                <a:effectLst/>
                <a:latin typeface="+mn-lt"/>
              </a:rPr>
              <a:t>общинските</a:t>
            </a:r>
            <a:r>
              <a:rPr lang="ru-RU" sz="1000" b="1" kern="1200" dirty="0" smtClean="0">
                <a:effectLst/>
                <a:latin typeface="+mn-lt"/>
              </a:rPr>
              <a:t> администрации.</a:t>
            </a:r>
          </a:p>
          <a:p>
            <a:pPr algn="just">
              <a:spcBef>
                <a:spcPts val="0"/>
              </a:spcBef>
              <a:spcAft>
                <a:spcPts val="0"/>
              </a:spcAft>
            </a:pPr>
            <a:r>
              <a:rPr lang="ru-RU" sz="1000" b="1" kern="1200" dirty="0" smtClean="0">
                <a:effectLst/>
                <a:latin typeface="+mn-lt"/>
              </a:rPr>
              <a:t>4. ПРОМЯНА НА ЦЕЛЕВИТЕ ГРУПИ: от „Служители на/в </a:t>
            </a:r>
            <a:r>
              <a:rPr lang="ru-RU" sz="1000" b="1" kern="1200" dirty="0" err="1" smtClean="0">
                <a:effectLst/>
                <a:latin typeface="+mn-lt"/>
              </a:rPr>
              <a:t>специализирани</a:t>
            </a:r>
            <a:r>
              <a:rPr lang="ru-RU" sz="1000" b="1" kern="1200" dirty="0" smtClean="0">
                <a:effectLst/>
                <a:latin typeface="+mn-lt"/>
              </a:rPr>
              <a:t> </a:t>
            </a:r>
            <a:r>
              <a:rPr lang="ru-RU" sz="1000" b="1" kern="1200" dirty="0" err="1" smtClean="0">
                <a:effectLst/>
                <a:latin typeface="+mn-lt"/>
              </a:rPr>
              <a:t>териториални</a:t>
            </a:r>
            <a:r>
              <a:rPr lang="ru-RU" sz="1000" b="1" kern="1200" dirty="0" smtClean="0">
                <a:effectLst/>
                <a:latin typeface="+mn-lt"/>
              </a:rPr>
              <a:t> администрации  по </a:t>
            </a:r>
            <a:r>
              <a:rPr lang="ru-RU" sz="1000" b="1" kern="1200" dirty="0" err="1" smtClean="0">
                <a:effectLst/>
                <a:latin typeface="+mn-lt"/>
              </a:rPr>
              <a:t>смисъла</a:t>
            </a:r>
            <a:r>
              <a:rPr lang="ru-RU" sz="1000" b="1" kern="1200" dirty="0" smtClean="0">
                <a:effectLst/>
                <a:latin typeface="+mn-lt"/>
              </a:rPr>
              <a:t> на чл. 38, ал. 2, т. 3 на Закона за </a:t>
            </a:r>
            <a:r>
              <a:rPr lang="ru-RU" sz="1000" b="1" kern="1200" dirty="0" err="1" smtClean="0">
                <a:effectLst/>
                <a:latin typeface="+mn-lt"/>
              </a:rPr>
              <a:t>администрацията</a:t>
            </a:r>
            <a:r>
              <a:rPr lang="ru-RU" sz="1000" b="1" kern="1200" dirty="0" smtClean="0">
                <a:effectLst/>
                <a:latin typeface="+mn-lt"/>
              </a:rPr>
              <a:t>“ на: </a:t>
            </a:r>
          </a:p>
          <a:p>
            <a:pPr marL="171450" indent="-171450" algn="just">
              <a:spcBef>
                <a:spcPts val="0"/>
              </a:spcBef>
              <a:spcAft>
                <a:spcPts val="0"/>
              </a:spcAft>
              <a:buFont typeface="Arial" panose="020B0604020202020204" pitchFamily="34" charset="0"/>
              <a:buChar char="•"/>
            </a:pPr>
            <a:r>
              <a:rPr lang="ru-RU" sz="1000" b="1" kern="1200" dirty="0" smtClean="0">
                <a:effectLst/>
                <a:latin typeface="+mn-lt"/>
              </a:rPr>
              <a:t>служители в </a:t>
            </a:r>
            <a:r>
              <a:rPr lang="ru-RU" sz="1000" b="1" kern="1200" dirty="0" err="1" smtClean="0">
                <a:effectLst/>
                <a:latin typeface="+mn-lt"/>
              </a:rPr>
              <a:t>териториални</a:t>
            </a:r>
            <a:r>
              <a:rPr lang="ru-RU" sz="1000" b="1" kern="1200" dirty="0" smtClean="0">
                <a:effectLst/>
                <a:latin typeface="+mn-lt"/>
              </a:rPr>
              <a:t> звена/</a:t>
            </a:r>
            <a:r>
              <a:rPr lang="ru-RU" sz="1000" b="1" kern="1200" dirty="0" err="1" smtClean="0">
                <a:effectLst/>
                <a:latin typeface="+mn-lt"/>
              </a:rPr>
              <a:t>поделения</a:t>
            </a:r>
            <a:r>
              <a:rPr lang="ru-RU" sz="1000" b="1" kern="1200" dirty="0" smtClean="0">
                <a:effectLst/>
                <a:latin typeface="+mn-lt"/>
              </a:rPr>
              <a:t> на </a:t>
            </a:r>
            <a:r>
              <a:rPr lang="ru-RU" sz="1000" b="1" kern="1200" dirty="0" err="1" smtClean="0">
                <a:effectLst/>
                <a:latin typeface="+mn-lt"/>
              </a:rPr>
              <a:t>администрацията</a:t>
            </a:r>
            <a:r>
              <a:rPr lang="ru-RU" sz="1000" b="1" kern="1200" dirty="0" smtClean="0">
                <a:effectLst/>
                <a:latin typeface="+mn-lt"/>
              </a:rPr>
              <a:t>-кандидат;</a:t>
            </a:r>
          </a:p>
          <a:p>
            <a:pPr marL="171450" indent="-171450" algn="just">
              <a:spcBef>
                <a:spcPts val="0"/>
              </a:spcBef>
              <a:spcAft>
                <a:spcPts val="0"/>
              </a:spcAft>
              <a:buFont typeface="Arial" panose="020B0604020202020204" pitchFamily="34" charset="0"/>
              <a:buChar char="•"/>
            </a:pPr>
            <a:r>
              <a:rPr lang="ru-RU" sz="1000" b="1" kern="1200" dirty="0" smtClean="0">
                <a:effectLst/>
                <a:latin typeface="+mn-lt"/>
              </a:rPr>
              <a:t>служители в </a:t>
            </a:r>
            <a:r>
              <a:rPr lang="ru-RU" sz="1000" b="1" kern="1200" dirty="0" err="1" smtClean="0">
                <a:effectLst/>
                <a:latin typeface="+mn-lt"/>
              </a:rPr>
              <a:t>териториални</a:t>
            </a:r>
            <a:r>
              <a:rPr lang="ru-RU" sz="1000" b="1" kern="1200" dirty="0" smtClean="0">
                <a:effectLst/>
                <a:latin typeface="+mn-lt"/>
              </a:rPr>
              <a:t> администрации </a:t>
            </a:r>
            <a:r>
              <a:rPr lang="ru-RU" sz="1000" b="1" kern="1200" dirty="0" err="1" smtClean="0">
                <a:effectLst/>
                <a:latin typeface="+mn-lt"/>
              </a:rPr>
              <a:t>към</a:t>
            </a:r>
            <a:r>
              <a:rPr lang="ru-RU" sz="1000" b="1" kern="1200" dirty="0" smtClean="0">
                <a:effectLst/>
                <a:latin typeface="+mn-lt"/>
              </a:rPr>
              <a:t> </a:t>
            </a:r>
            <a:r>
              <a:rPr lang="ru-RU" sz="1000" b="1" kern="1200" dirty="0" err="1" smtClean="0">
                <a:effectLst/>
                <a:latin typeface="+mn-lt"/>
              </a:rPr>
              <a:t>структурата</a:t>
            </a:r>
            <a:r>
              <a:rPr lang="ru-RU" sz="1000" b="1" kern="1200" dirty="0" smtClean="0">
                <a:effectLst/>
                <a:latin typeface="+mn-lt"/>
              </a:rPr>
              <a:t> на </a:t>
            </a:r>
            <a:r>
              <a:rPr lang="ru-RU" sz="1000" b="1" kern="1200" dirty="0" err="1" smtClean="0">
                <a:effectLst/>
                <a:latin typeface="+mn-lt"/>
              </a:rPr>
              <a:t>администрацията</a:t>
            </a:r>
            <a:r>
              <a:rPr lang="ru-RU" sz="1000" b="1" kern="1200" dirty="0" smtClean="0">
                <a:effectLst/>
                <a:latin typeface="+mn-lt"/>
              </a:rPr>
              <a:t>-кандидат;</a:t>
            </a:r>
          </a:p>
          <a:p>
            <a:pPr marL="171450" indent="-171450" algn="just">
              <a:spcBef>
                <a:spcPts val="0"/>
              </a:spcBef>
              <a:spcAft>
                <a:spcPts val="0"/>
              </a:spcAft>
              <a:buFont typeface="Arial" panose="020B0604020202020204" pitchFamily="34" charset="0"/>
              <a:buChar char="•"/>
            </a:pPr>
            <a:r>
              <a:rPr lang="ru-RU" sz="1000" b="1" kern="1200" dirty="0" smtClean="0">
                <a:effectLst/>
                <a:latin typeface="+mn-lt"/>
              </a:rPr>
              <a:t>служители в </a:t>
            </a:r>
            <a:r>
              <a:rPr lang="ru-RU" sz="1000" b="1" kern="1200" dirty="0" err="1" smtClean="0">
                <a:effectLst/>
                <a:latin typeface="+mn-lt"/>
              </a:rPr>
              <a:t>териториална</a:t>
            </a:r>
            <a:r>
              <a:rPr lang="ru-RU" sz="1000" b="1" kern="1200" dirty="0" smtClean="0">
                <a:effectLst/>
                <a:latin typeface="+mn-lt"/>
              </a:rPr>
              <a:t> администрация-кандидат.</a:t>
            </a:r>
          </a:p>
          <a:p>
            <a:pPr algn="just">
              <a:spcBef>
                <a:spcPts val="0"/>
              </a:spcBef>
              <a:spcAft>
                <a:spcPts val="0"/>
              </a:spcAft>
            </a:pPr>
            <a:r>
              <a:rPr lang="ru-RU" sz="1000" b="1" kern="1200" dirty="0" smtClean="0">
                <a:effectLst/>
                <a:latin typeface="+mn-lt"/>
              </a:rPr>
              <a:t>5. </a:t>
            </a:r>
            <a:r>
              <a:rPr lang="ru-RU" sz="1000" b="1" kern="1200" dirty="0" err="1" smtClean="0">
                <a:effectLst/>
                <a:latin typeface="+mn-lt"/>
              </a:rPr>
              <a:t>Промяна</a:t>
            </a:r>
            <a:r>
              <a:rPr lang="ru-RU" sz="1000" b="1" kern="1200" dirty="0" smtClean="0">
                <a:effectLst/>
                <a:latin typeface="+mn-lt"/>
              </a:rPr>
              <a:t> в </a:t>
            </a:r>
            <a:r>
              <a:rPr lang="ru-RU" sz="1000" b="1" kern="1200" dirty="0" err="1" smtClean="0">
                <a:effectLst/>
                <a:latin typeface="+mn-lt"/>
              </a:rPr>
              <a:t>допустимите</a:t>
            </a:r>
            <a:r>
              <a:rPr lang="ru-RU" sz="1000" b="1" kern="1200" dirty="0" smtClean="0">
                <a:effectLst/>
                <a:latin typeface="+mn-lt"/>
              </a:rPr>
              <a:t> </a:t>
            </a:r>
            <a:r>
              <a:rPr lang="ru-RU" sz="1000" b="1" kern="1200" dirty="0" err="1" smtClean="0">
                <a:effectLst/>
                <a:latin typeface="+mn-lt"/>
              </a:rPr>
              <a:t>дейности</a:t>
            </a:r>
            <a:r>
              <a:rPr lang="ru-RU" sz="1000" b="1" kern="1200" dirty="0" smtClean="0">
                <a:effectLst/>
                <a:latin typeface="+mn-lt"/>
              </a:rPr>
              <a:t> – </a:t>
            </a:r>
            <a:r>
              <a:rPr lang="ru-RU" sz="1000" b="0" kern="1200" dirty="0" smtClean="0">
                <a:effectLst/>
                <a:latin typeface="+mn-lt"/>
              </a:rPr>
              <a:t>в </a:t>
            </a:r>
            <a:r>
              <a:rPr lang="ru-RU" sz="1000" b="0" kern="1200" dirty="0" err="1" smtClean="0">
                <a:effectLst/>
                <a:latin typeface="+mn-lt"/>
              </a:rPr>
              <a:t>съответствие</a:t>
            </a:r>
            <a:r>
              <a:rPr lang="ru-RU" sz="1000" b="0" kern="1200" dirty="0" smtClean="0">
                <a:effectLst/>
                <a:latin typeface="+mn-lt"/>
              </a:rPr>
              <a:t> с </a:t>
            </a:r>
            <a:r>
              <a:rPr lang="ru-RU" sz="1000" b="0" kern="1200" dirty="0" err="1" smtClean="0">
                <a:effectLst/>
                <a:latin typeface="+mn-lt"/>
              </a:rPr>
              <a:t>променените</a:t>
            </a:r>
            <a:r>
              <a:rPr lang="ru-RU" sz="1000" b="0" kern="1200" dirty="0" smtClean="0">
                <a:effectLst/>
                <a:latin typeface="+mn-lt"/>
              </a:rPr>
              <a:t> </a:t>
            </a:r>
            <a:r>
              <a:rPr lang="ru-RU" sz="1000" b="0" kern="1200" dirty="0" err="1" smtClean="0">
                <a:effectLst/>
                <a:latin typeface="+mn-lt"/>
              </a:rPr>
              <a:t>целеви</a:t>
            </a:r>
            <a:r>
              <a:rPr lang="ru-RU" sz="1000" b="0" kern="1200" dirty="0" smtClean="0">
                <a:effectLst/>
                <a:latin typeface="+mn-lt"/>
              </a:rPr>
              <a:t> </a:t>
            </a:r>
            <a:r>
              <a:rPr lang="ru-RU" sz="1000" b="0" kern="1200" dirty="0" err="1" smtClean="0">
                <a:effectLst/>
                <a:latin typeface="+mn-lt"/>
              </a:rPr>
              <a:t>групи</a:t>
            </a:r>
            <a:r>
              <a:rPr lang="ru-RU" sz="1000" b="0" kern="1200" dirty="0" smtClean="0">
                <a:effectLst/>
                <a:latin typeface="+mn-lt"/>
              </a:rPr>
              <a:t> (</a:t>
            </a:r>
            <a:r>
              <a:rPr lang="ru-RU" sz="1000" b="0" kern="1200" dirty="0" err="1" smtClean="0">
                <a:effectLst/>
                <a:latin typeface="+mn-lt"/>
              </a:rPr>
              <a:t>техническа</a:t>
            </a:r>
            <a:r>
              <a:rPr lang="ru-RU" sz="1000" b="0" kern="1200" dirty="0" smtClean="0">
                <a:effectLst/>
                <a:latin typeface="+mn-lt"/>
              </a:rPr>
              <a:t>)</a:t>
            </a:r>
          </a:p>
          <a:p>
            <a:pPr algn="just">
              <a:spcBef>
                <a:spcPts val="0"/>
              </a:spcBef>
              <a:spcAft>
                <a:spcPts val="0"/>
              </a:spcAft>
            </a:pPr>
            <a:r>
              <a:rPr lang="ru-RU" sz="1000" b="1" dirty="0" smtClean="0">
                <a:latin typeface="+mn-lt"/>
              </a:rPr>
              <a:t>6.  От </a:t>
            </a:r>
            <a:r>
              <a:rPr lang="ru-RU" sz="1000" b="1" dirty="0" err="1" smtClean="0">
                <a:latin typeface="+mn-lt"/>
              </a:rPr>
              <a:t>второ</a:t>
            </a:r>
            <a:r>
              <a:rPr lang="ru-RU" sz="1000" b="1" dirty="0" smtClean="0">
                <a:latin typeface="+mn-lt"/>
              </a:rPr>
              <a:t> на </a:t>
            </a:r>
            <a:r>
              <a:rPr lang="ru-RU" sz="1000" b="1" dirty="0" err="1" smtClean="0">
                <a:latin typeface="+mn-lt"/>
              </a:rPr>
              <a:t>трето</a:t>
            </a:r>
            <a:r>
              <a:rPr lang="ru-RU" sz="1000" b="1" dirty="0" smtClean="0">
                <a:latin typeface="+mn-lt"/>
              </a:rPr>
              <a:t> </a:t>
            </a:r>
            <a:r>
              <a:rPr lang="ru-RU" sz="1000" b="1" dirty="0" err="1" smtClean="0">
                <a:latin typeface="+mn-lt"/>
              </a:rPr>
              <a:t>тримесечие</a:t>
            </a:r>
            <a:r>
              <a:rPr lang="ru-RU" sz="1000" b="1" dirty="0" smtClean="0">
                <a:latin typeface="+mn-lt"/>
              </a:rPr>
              <a:t> на 2019</a:t>
            </a:r>
          </a:p>
          <a:p>
            <a:pPr algn="just">
              <a:spcBef>
                <a:spcPts val="0"/>
              </a:spcBef>
              <a:spcAft>
                <a:spcPts val="0"/>
              </a:spcAft>
            </a:pPr>
            <a:r>
              <a:rPr lang="ru-RU" sz="1000" b="1" dirty="0" smtClean="0">
                <a:latin typeface="+mn-lt"/>
              </a:rPr>
              <a:t>7. </a:t>
            </a:r>
            <a:r>
              <a:rPr lang="ru-RU" sz="1000" b="1" dirty="0" err="1" smtClean="0">
                <a:latin typeface="+mn-lt"/>
              </a:rPr>
              <a:t>Промяна</a:t>
            </a:r>
            <a:r>
              <a:rPr lang="ru-RU" sz="1000" b="1" dirty="0" smtClean="0">
                <a:latin typeface="+mn-lt"/>
              </a:rPr>
              <a:t> на </a:t>
            </a:r>
            <a:r>
              <a:rPr lang="ru-RU" sz="1000" b="1" dirty="0" err="1" smtClean="0">
                <a:latin typeface="+mn-lt"/>
              </a:rPr>
              <a:t>максималния</a:t>
            </a:r>
            <a:r>
              <a:rPr lang="ru-RU" sz="1000" b="1" dirty="0" smtClean="0">
                <a:latin typeface="+mn-lt"/>
              </a:rPr>
              <a:t> размер на БФП за отделен проект</a:t>
            </a:r>
            <a:r>
              <a:rPr lang="ru-RU" sz="1000" b="1" baseline="0" dirty="0" smtClean="0">
                <a:latin typeface="+mn-lt"/>
              </a:rPr>
              <a:t> от 150 000 на 200 000</a:t>
            </a:r>
            <a:endParaRPr lang="ru-RU" sz="1000" b="1" dirty="0" smtClean="0">
              <a:latin typeface="+mn-lt"/>
            </a:endParaRPr>
          </a:p>
          <a:p>
            <a:pPr algn="just">
              <a:spcBef>
                <a:spcPts val="0"/>
              </a:spcBef>
              <a:spcAft>
                <a:spcPts val="0"/>
              </a:spcAft>
            </a:pPr>
            <a:r>
              <a:rPr lang="ru-RU" sz="1000" b="1" dirty="0" smtClean="0">
                <a:latin typeface="+mn-lt"/>
              </a:rPr>
              <a:t>Бюджет: 10 000 000 лв. </a:t>
            </a:r>
          </a:p>
          <a:p>
            <a:pPr algn="just">
              <a:spcBef>
                <a:spcPts val="0"/>
              </a:spcBef>
              <a:spcAft>
                <a:spcPts val="0"/>
              </a:spcAft>
            </a:pPr>
            <a:r>
              <a:rPr lang="ru-RU" sz="1000" b="1" dirty="0" smtClean="0">
                <a:latin typeface="+mn-lt"/>
              </a:rPr>
              <a:t>Срок за изпълнение на проекта: </a:t>
            </a:r>
            <a:r>
              <a:rPr lang="bg-BG" sz="1000" b="1" dirty="0" smtClean="0">
                <a:latin typeface="+mn-lt"/>
              </a:rPr>
              <a:t>променя се от 2019-2020 на 2019-2021</a:t>
            </a:r>
            <a:endParaRPr lang="ru-RU" sz="1000" b="1" dirty="0" smtClean="0">
              <a:latin typeface="+mn-lt"/>
            </a:endParaRPr>
          </a:p>
          <a:p>
            <a:pPr marL="0" indent="0" algn="just">
              <a:spcAft>
                <a:spcPts val="0"/>
              </a:spcAft>
              <a:buFont typeface="Arial" panose="020B0604020202020204" pitchFamily="34" charset="0"/>
              <a:buNone/>
            </a:pPr>
            <a:r>
              <a:rPr lang="ru-RU" sz="1000" kern="1200" dirty="0" smtClean="0">
                <a:effectLst/>
                <a:latin typeface="+mn-lt"/>
              </a:rPr>
              <a:t>ИНДИКАТОРИ ПО ОПДУ, ОТНОСНИМИ КЪМ ПРОЦЕДУРАТА</a:t>
            </a:r>
          </a:p>
          <a:p>
            <a:pPr marL="0" indent="0" algn="just">
              <a:spcAft>
                <a:spcPts val="0"/>
              </a:spcAft>
              <a:buFont typeface="Arial" panose="020B0604020202020204" pitchFamily="34" charset="0"/>
              <a:buNone/>
            </a:pPr>
            <a:r>
              <a:rPr lang="ru-RU" sz="1000" kern="1200" dirty="0" smtClean="0">
                <a:effectLst/>
                <a:latin typeface="+mn-lt"/>
              </a:rPr>
              <a:t>За изпълнение</a:t>
            </a:r>
          </a:p>
          <a:p>
            <a:pPr marL="171450" indent="-171450" algn="just">
              <a:spcAft>
                <a:spcPts val="0"/>
              </a:spcAft>
              <a:buFont typeface="Arial" panose="020B0604020202020204" pitchFamily="34" charset="0"/>
              <a:buChar char="•"/>
            </a:pPr>
            <a:r>
              <a:rPr lang="bg-BG" sz="1000" kern="1200" dirty="0" smtClean="0">
                <a:effectLst/>
                <a:latin typeface="+mn-lt"/>
              </a:rPr>
              <a:t>О2-6 „Обучени служители от администрацията”</a:t>
            </a:r>
            <a:endParaRPr lang="ru-RU" sz="1000" kern="1200" dirty="0" smtClean="0">
              <a:effectLst/>
              <a:latin typeface="+mn-lt"/>
            </a:endParaRPr>
          </a:p>
          <a:p>
            <a:pPr marL="0" indent="0" algn="just">
              <a:spcAft>
                <a:spcPts val="0"/>
              </a:spcAft>
              <a:buFont typeface="Arial" panose="020B0604020202020204" pitchFamily="34" charset="0"/>
              <a:buNone/>
            </a:pPr>
            <a:r>
              <a:rPr lang="ru-RU" sz="1000" kern="1200" dirty="0" smtClean="0">
                <a:effectLst/>
                <a:latin typeface="+mn-lt"/>
              </a:rPr>
              <a:t>За резултат</a:t>
            </a:r>
          </a:p>
          <a:p>
            <a:pPr marL="171450" indent="-171450" algn="just">
              <a:spcAft>
                <a:spcPts val="0"/>
              </a:spcAft>
              <a:buFont typeface="Arial" panose="020B0604020202020204" pitchFamily="34" charset="0"/>
              <a:buChar char="•"/>
            </a:pPr>
            <a:r>
              <a:rPr lang="ru-RU" sz="1000" kern="1200" dirty="0" smtClean="0">
                <a:effectLst/>
                <a:latin typeface="+mn-lt"/>
              </a:rPr>
              <a:t>R2-2 “Служители от администрацията, успешно преминали обучения с получаване на сертификат”</a:t>
            </a:r>
          </a:p>
        </p:txBody>
      </p:sp>
    </p:spTree>
    <p:extLst>
      <p:ext uri="{BB962C8B-B14F-4D97-AF65-F5344CB8AC3E}">
        <p14:creationId xmlns:p14="http://schemas.microsoft.com/office/powerpoint/2010/main" val="2722662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l" eaLnBrk="1" hangingPunct="1"/>
            <a:r>
              <a:rPr lang="bg-BG" sz="1100" b="1" kern="1200" dirty="0" smtClean="0">
                <a:effectLst/>
                <a:latin typeface="+mn-lt"/>
                <a:ea typeface="+mn-ea"/>
                <a:cs typeface="+mn-cs"/>
              </a:rPr>
              <a:t>Процедура 3</a:t>
            </a:r>
            <a:r>
              <a:rPr lang="bg-BG" altLang="bg-BG" sz="1100" b="1" dirty="0" smtClean="0">
                <a:latin typeface="+mn-lt"/>
              </a:rPr>
              <a:t> „</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100" b="1"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100" b="1" dirty="0" err="1" smtClean="0">
                <a:latin typeface="+mn-lt"/>
              </a:rPr>
              <a:t>Поради</a:t>
            </a:r>
            <a:r>
              <a:rPr lang="ru-RU" sz="1100" b="1" dirty="0" smtClean="0">
                <a:latin typeface="+mn-lt"/>
              </a:rPr>
              <a:t> промяната</a:t>
            </a:r>
            <a:r>
              <a:rPr lang="ru-RU" sz="1100" b="1" baseline="0" dirty="0" smtClean="0">
                <a:latin typeface="+mn-lt"/>
              </a:rPr>
              <a:t> на допустимите кандидати се наложи и:</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100" b="1" dirty="0" smtClean="0">
                <a:latin typeface="+mn-lt"/>
              </a:rPr>
              <a:t>Промяна в наименованието:</a:t>
            </a:r>
            <a:r>
              <a:rPr lang="ru-RU" sz="1100" b="1" baseline="0" dirty="0" smtClean="0">
                <a:latin typeface="+mn-lt"/>
              </a:rPr>
              <a:t> от </a:t>
            </a:r>
            <a:r>
              <a:rPr lang="bg-BG" sz="1100" b="1" baseline="0" dirty="0" smtClean="0">
                <a:latin typeface="+mn-lt"/>
              </a:rPr>
              <a:t>„</a:t>
            </a:r>
            <a:r>
              <a:rPr lang="bg-BG" sz="1100" b="1" kern="1200" dirty="0" smtClean="0">
                <a:effectLst/>
                <a:latin typeface="+mn-lt"/>
                <a:ea typeface="+mn-ea"/>
                <a:cs typeface="+mn-cs"/>
              </a:rPr>
              <a:t>Специализирани обучения за специализираната териториална администрация“</a:t>
            </a:r>
            <a:r>
              <a:rPr lang="bg-BG" sz="1100" kern="1200" dirty="0" smtClean="0">
                <a:effectLst/>
                <a:latin typeface="+mn-lt"/>
                <a:ea typeface="+mn-ea"/>
                <a:cs typeface="+mn-cs"/>
              </a:rPr>
              <a:t> </a:t>
            </a:r>
            <a:r>
              <a:rPr lang="bg-BG" sz="1100" b="1" kern="1200" dirty="0" smtClean="0">
                <a:effectLst/>
                <a:latin typeface="+mn-lt"/>
                <a:ea typeface="+mn-ea"/>
                <a:cs typeface="+mn-cs"/>
              </a:rPr>
              <a:t>на </a:t>
            </a:r>
            <a:r>
              <a:rPr lang="bg-BG" sz="1100" kern="1200" dirty="0" smtClean="0">
                <a:effectLst/>
                <a:latin typeface="+mn-lt"/>
                <a:ea typeface="+mn-ea"/>
                <a:cs typeface="+mn-cs"/>
              </a:rPr>
              <a:t> </a:t>
            </a:r>
            <a:r>
              <a:rPr lang="bg-BG" altLang="bg-BG" sz="1100" b="1" dirty="0" smtClean="0">
                <a:latin typeface="+mn-lt"/>
              </a:rPr>
              <a:t>„</a:t>
            </a:r>
            <a:r>
              <a:rPr lang="bg-BG" sz="1100" b="1" kern="1200" dirty="0" smtClean="0">
                <a:latin typeface="+mn-lt"/>
                <a:ea typeface="+mn-ea"/>
                <a:cs typeface="+mn-cs"/>
              </a:rPr>
              <a:t>Специализирани обучения за териториалната администрация</a:t>
            </a:r>
            <a:r>
              <a:rPr lang="ru-RU" altLang="bg-BG" sz="1100" b="1" kern="1200" dirty="0" smtClean="0">
                <a:latin typeface="+mn-lt"/>
                <a:ea typeface="+mn-ea"/>
                <a:cs typeface="+mn-cs"/>
              </a:rPr>
              <a:t> </a:t>
            </a:r>
            <a:r>
              <a:rPr lang="bg-BG" altLang="bg-BG" sz="1100" b="1" kern="1200" dirty="0" smtClean="0">
                <a:latin typeface="+mn-lt"/>
                <a:ea typeface="+mn-ea"/>
                <a:cs typeface="+mn-cs"/>
              </a:rPr>
              <a:t>“</a:t>
            </a:r>
            <a:endParaRPr lang="ru-RU" altLang="bg-BG" sz="1100" b="1" kern="1200" dirty="0" smtClean="0">
              <a:latin typeface="+mn-lt"/>
              <a:ea typeface="+mn-ea"/>
              <a:cs typeface="+mn-cs"/>
            </a:endParaRPr>
          </a:p>
          <a:p>
            <a:pPr>
              <a:spcBef>
                <a:spcPts val="0"/>
              </a:spcBef>
              <a:spcAft>
                <a:spcPts val="0"/>
              </a:spcAft>
            </a:pPr>
            <a:endParaRPr lang="ru-RU" sz="1100" b="1" dirty="0" smtClean="0">
              <a:latin typeface="+mn-lt"/>
            </a:endParaRPr>
          </a:p>
          <a:p>
            <a:pPr marL="0" marR="0" lvl="0" indent="0" algn="l" defTabSz="914400" rtl="0" eaLnBrk="1" fontAlgn="auto" latinLnBrk="0" hangingPunct="1">
              <a:lnSpc>
                <a:spcPct val="100000"/>
              </a:lnSpc>
              <a:spcBef>
                <a:spcPts val="600"/>
              </a:spcBef>
              <a:spcAft>
                <a:spcPts val="600"/>
              </a:spcAft>
              <a:buClrTx/>
              <a:buSzTx/>
              <a:buFontTx/>
              <a:buNone/>
              <a:tabLst/>
              <a:defRPr/>
            </a:pPr>
            <a:r>
              <a:rPr lang="ru-RU" sz="1100" b="1" dirty="0" smtClean="0">
                <a:latin typeface="+mn-lt"/>
              </a:rPr>
              <a:t>Цел на процедурата: </a:t>
            </a:r>
            <a:r>
              <a:rPr lang="ru-RU" sz="1100" dirty="0" smtClean="0">
                <a:latin typeface="+mn-lt"/>
              </a:rPr>
              <a:t>от </a:t>
            </a:r>
            <a:r>
              <a:rPr lang="bg-BG" sz="1100" noProof="0" dirty="0" smtClean="0">
                <a:latin typeface="+mn-lt"/>
              </a:rPr>
              <a:t>„</a:t>
            </a:r>
            <a:r>
              <a:rPr lang="bg-BG" sz="1100" kern="1200" dirty="0" smtClean="0">
                <a:effectLst/>
                <a:latin typeface="+mn-lt"/>
              </a:rPr>
              <a:t>Подобряване на специализираните знания и умения на служителите </a:t>
            </a:r>
            <a:r>
              <a:rPr lang="bg-BG" sz="1100" b="1" kern="1200" dirty="0" smtClean="0">
                <a:effectLst/>
                <a:latin typeface="+mn-lt"/>
                <a:ea typeface="+mn-ea"/>
                <a:cs typeface="+mn-cs"/>
              </a:rPr>
              <a:t>в специализираните териториални администрации“ се променя на </a:t>
            </a:r>
            <a:r>
              <a:rPr lang="bg-BG" sz="1100" kern="1200" dirty="0" smtClean="0">
                <a:effectLst/>
                <a:latin typeface="+mn-lt"/>
                <a:ea typeface="+mn-ea"/>
                <a:cs typeface="+mn-cs"/>
              </a:rPr>
              <a:t>„Подобряване на специализираните знания и умения на служителите </a:t>
            </a:r>
            <a:r>
              <a:rPr lang="bg-BG" sz="1100" b="1" kern="1200" dirty="0" smtClean="0">
                <a:effectLst/>
                <a:latin typeface="+mn-lt"/>
                <a:ea typeface="+mn-ea"/>
                <a:cs typeface="+mn-cs"/>
              </a:rPr>
              <a:t>в териториалните звена/поделения и териториалните структури на администрацията“</a:t>
            </a:r>
          </a:p>
          <a:p>
            <a:pPr>
              <a:spcBef>
                <a:spcPts val="600"/>
              </a:spcBef>
              <a:spcAft>
                <a:spcPts val="600"/>
              </a:spcAft>
            </a:pPr>
            <a:endParaRPr lang="ru-RU" sz="1100" b="1" dirty="0" smtClean="0">
              <a:latin typeface="+mn-lt"/>
            </a:endParaRPr>
          </a:p>
        </p:txBody>
      </p:sp>
    </p:spTree>
    <p:extLst>
      <p:ext uri="{BB962C8B-B14F-4D97-AF65-F5344CB8AC3E}">
        <p14:creationId xmlns:p14="http://schemas.microsoft.com/office/powerpoint/2010/main" val="450403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2313" y="355600"/>
            <a:ext cx="5246687" cy="3709988"/>
          </a:xfrm>
        </p:spPr>
      </p:sp>
      <p:sp>
        <p:nvSpPr>
          <p:cNvPr id="3" name="Notes Placeholder 2"/>
          <p:cNvSpPr>
            <a:spLocks noGrp="1"/>
          </p:cNvSpPr>
          <p:nvPr>
            <p:ph type="body" idx="1"/>
          </p:nvPr>
        </p:nvSpPr>
        <p:spPr>
          <a:xfrm>
            <a:off x="116632" y="4171230"/>
            <a:ext cx="6552728" cy="5472609"/>
          </a:xfrm>
          <a:prstGeom prst="rect">
            <a:avLst/>
          </a:prstGeom>
        </p:spPr>
        <p:txBody>
          <a:bodyPr/>
          <a:lstStyle/>
          <a:p>
            <a:pPr algn="just"/>
            <a:r>
              <a:rPr lang="bg-BG" sz="1100" b="1" kern="1200" dirty="0" smtClean="0">
                <a:effectLst/>
                <a:latin typeface="+mn-lt"/>
                <a:ea typeface="+mn-ea"/>
                <a:cs typeface="+mn-cs"/>
              </a:rPr>
              <a:t>Процедура 3</a:t>
            </a:r>
            <a:r>
              <a:rPr lang="bg-BG" sz="1100" kern="1200" dirty="0" smtClean="0">
                <a:effectLst/>
                <a:latin typeface="+mn-lt"/>
                <a:ea typeface="+mn-ea"/>
                <a:cs typeface="+mn-cs"/>
              </a:rPr>
              <a:t> „Специализирани обучения за специализираната териториална администрация“ е включена в ИГРП 2019 г. през м. октомври 2018 г. Включването на процедурата в ИГРП 2019 е одобрено от КН на ОПДУ в рамките на неговото десето редовно заседание на 16.11.2018 г. </a:t>
            </a:r>
          </a:p>
          <a:p>
            <a:pPr algn="just"/>
            <a:r>
              <a:rPr lang="bg-BG" sz="1100" kern="1200" dirty="0" smtClean="0">
                <a:effectLst/>
                <a:latin typeface="+mn-lt"/>
                <a:ea typeface="+mn-ea"/>
                <a:cs typeface="+mn-cs"/>
              </a:rPr>
              <a:t>В хода на разработване на Насоките за кандидатстване по процедурата УО на ОПДУ направи проучване относно броя на специализираните териториални администрации в България по смисъла на чл. 38, ал. 2, т. 3 от Закона на администрацията, които са отделни юридически лица. Проучването показа, че голям брой от административните структури в страната имат териториални поделения, които обаче нямат статут на отделно юридическо лице, а представляват част от структурата на съответната администрация. В тази връзка, с цел да обхване максимално широк брой от териториални администрации, УО на ОПДУ идентифицира необходимост от разширяване на обхвата на допустимите по процедурата кандидати. С промяната към допустимите кандидати са включени и администрации на изпълнителната власт, които имат в структурата си териториални звена/поделения, които не са отделни юридически лица. Промяната позволява на централни администрации да кандидатстват за провеждане на обучения на техните териториални поделения. Целта е в целевите групи на процедурата да могат да бъдат обхванати всички служители в териториални звена/поделения на централните администрации или в самостоятелни териториални администрации, независимо от начина на структуриране на тези администрации, посочен в нормативната уредба. По отношение на служителите в териториалните администрации, с изменението на процедурата се разширяват възможностите за организиране на техните обучения както от териториалните администрации, в които работят тези служители, така и чрез по-централизиран подход – от централни администрации, към чиято структура принадлежат териториалните администрации, в които работят въпросните служители.</a:t>
            </a:r>
          </a:p>
          <a:p>
            <a:pPr>
              <a:spcBef>
                <a:spcPts val="600"/>
              </a:spcBef>
              <a:spcAft>
                <a:spcPts val="600"/>
              </a:spcAft>
            </a:pPr>
            <a:endParaRPr lang="ru-RU" sz="1100" b="1" dirty="0" smtClean="0">
              <a:latin typeface="+mn-lt"/>
            </a:endParaRPr>
          </a:p>
          <a:p>
            <a:pPr>
              <a:spcBef>
                <a:spcPts val="0"/>
              </a:spcBef>
              <a:spcAft>
                <a:spcPts val="0"/>
              </a:spcAft>
            </a:pPr>
            <a:endParaRPr lang="ru-RU" sz="1100" b="1" dirty="0" smtClean="0">
              <a:latin typeface="+mn-lt"/>
            </a:endParaRPr>
          </a:p>
        </p:txBody>
      </p:sp>
    </p:spTree>
    <p:extLst>
      <p:ext uri="{BB962C8B-B14F-4D97-AF65-F5344CB8AC3E}">
        <p14:creationId xmlns:p14="http://schemas.microsoft.com/office/powerpoint/2010/main" val="2322379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smtClean="0"/>
              <a:t>Click to edit Master title style</a:t>
            </a:r>
            <a:endParaRPr lang="bg-BG"/>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bg-BG"/>
          </a:p>
        </p:txBody>
      </p:sp>
      <p:sp>
        <p:nvSpPr>
          <p:cNvPr id="4" name="Date Placeholder 3"/>
          <p:cNvSpPr>
            <a:spLocks noGrp="1"/>
          </p:cNvSpPr>
          <p:nvPr>
            <p:ph type="dt" sz="half" idx="10"/>
          </p:nvPr>
        </p:nvSpPr>
        <p:spPr/>
        <p:txBody>
          <a:bodyPr/>
          <a:lstStyle>
            <a:lvl1pPr>
              <a:defRPr/>
            </a:lvl1pPr>
          </a:lstStyle>
          <a:p>
            <a:pPr>
              <a:defRPr/>
            </a:pPr>
            <a:fld id="{20EB2ECA-889B-4478-A9C7-4BABDEE1931F}" type="datetimeFigureOut">
              <a:rPr lang="bg-BG"/>
              <a:pPr>
                <a:defRPr/>
              </a:pPr>
              <a:t>25.06.2019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D32385D1-0587-4E42-A440-498DF666C910}" type="slidenum">
              <a:rPr lang="bg-BG" altLang="bg-BG"/>
              <a:pPr>
                <a:defRPr/>
              </a:pPr>
              <a:t>‹#›</a:t>
            </a:fld>
            <a:endParaRPr lang="bg-BG" altLang="bg-BG"/>
          </a:p>
        </p:txBody>
      </p:sp>
    </p:spTree>
    <p:extLst>
      <p:ext uri="{BB962C8B-B14F-4D97-AF65-F5344CB8AC3E}">
        <p14:creationId xmlns:p14="http://schemas.microsoft.com/office/powerpoint/2010/main" val="1171047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547D9268-31FA-4EAC-9F5F-575E3CDB562B}" type="datetimeFigureOut">
              <a:rPr lang="bg-BG"/>
              <a:pPr>
                <a:defRPr/>
              </a:pPr>
              <a:t>25.06.2019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9DA137A6-5692-467C-B89F-ABADA3938763}" type="slidenum">
              <a:rPr lang="bg-BG" altLang="bg-BG"/>
              <a:pPr>
                <a:defRPr/>
              </a:pPr>
              <a:t>‹#›</a:t>
            </a:fld>
            <a:endParaRPr lang="bg-BG" altLang="bg-BG"/>
          </a:p>
        </p:txBody>
      </p:sp>
    </p:spTree>
    <p:extLst>
      <p:ext uri="{BB962C8B-B14F-4D97-AF65-F5344CB8AC3E}">
        <p14:creationId xmlns:p14="http://schemas.microsoft.com/office/powerpoint/2010/main" val="813143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67112" y="334306"/>
            <a:ext cx="2812588" cy="7113188"/>
          </a:xfrm>
        </p:spPr>
        <p:txBody>
          <a:bodyPr vert="eaVert"/>
          <a:lstStyle/>
          <a:p>
            <a:r>
              <a:rPr lang="en-US" smtClean="0"/>
              <a:t>Click to edit Master title style</a:t>
            </a:r>
            <a:endParaRPr lang="bg-BG"/>
          </a:p>
        </p:txBody>
      </p:sp>
      <p:sp>
        <p:nvSpPr>
          <p:cNvPr id="3" name="Vertical Text Placeholder 2"/>
          <p:cNvSpPr>
            <a:spLocks noGrp="1"/>
          </p:cNvSpPr>
          <p:nvPr>
            <p:ph type="body" orient="vert" idx="1"/>
          </p:nvPr>
        </p:nvSpPr>
        <p:spPr>
          <a:xfrm>
            <a:off x="625639" y="334306"/>
            <a:ext cx="8263250" cy="7113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3C0E0774-194E-4EBE-88C6-570BAA896AD8}" type="datetimeFigureOut">
              <a:rPr lang="bg-BG"/>
              <a:pPr>
                <a:defRPr/>
              </a:pPr>
              <a:t>25.06.2019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625F88AE-367F-4510-8CB0-27135BADF218}" type="slidenum">
              <a:rPr lang="bg-BG" altLang="bg-BG"/>
              <a:pPr>
                <a:defRPr/>
              </a:pPr>
              <a:t>‹#›</a:t>
            </a:fld>
            <a:endParaRPr lang="bg-BG" altLang="bg-BG"/>
          </a:p>
        </p:txBody>
      </p:sp>
    </p:spTree>
    <p:extLst>
      <p:ext uri="{BB962C8B-B14F-4D97-AF65-F5344CB8AC3E}">
        <p14:creationId xmlns:p14="http://schemas.microsoft.com/office/powerpoint/2010/main" val="93760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75E7D585-153A-4BBB-9EC4-A87D751F51E4}" type="datetimeFigureOut">
              <a:rPr lang="bg-BG"/>
              <a:pPr>
                <a:defRPr/>
              </a:pPr>
              <a:t>25.06.2019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2CF2F3A9-1B46-434F-8E59-897FD3775297}" type="slidenum">
              <a:rPr lang="bg-BG" altLang="bg-BG"/>
              <a:pPr>
                <a:defRPr/>
              </a:pPr>
              <a:t>‹#›</a:t>
            </a:fld>
            <a:endParaRPr lang="bg-BG" altLang="bg-BG"/>
          </a:p>
        </p:txBody>
      </p:sp>
    </p:spTree>
    <p:extLst>
      <p:ext uri="{BB962C8B-B14F-4D97-AF65-F5344CB8AC3E}">
        <p14:creationId xmlns:p14="http://schemas.microsoft.com/office/powerpoint/2010/main" val="2212385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2"/>
            <a:ext cx="9089390" cy="1501751"/>
          </a:xfrm>
        </p:spPr>
        <p:txBody>
          <a:bodyPr anchor="t"/>
          <a:lstStyle>
            <a:lvl1pPr algn="l">
              <a:defRPr sz="4600" b="1" cap="all"/>
            </a:lvl1pPr>
          </a:lstStyle>
          <a:p>
            <a:r>
              <a:rPr lang="en-US" smtClean="0"/>
              <a:t>Click to edit Master title style</a:t>
            </a:r>
            <a:endParaRPr lang="bg-BG"/>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41B4106-156D-4D39-B0C1-B20606E3348F}" type="datetimeFigureOut">
              <a:rPr lang="bg-BG"/>
              <a:pPr>
                <a:defRPr/>
              </a:pPr>
              <a:t>25.06.2019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ED6E4981-F0FB-4CDB-A5F9-663227D1C4EC}" type="slidenum">
              <a:rPr lang="bg-BG" altLang="bg-BG"/>
              <a:pPr>
                <a:defRPr/>
              </a:pPr>
              <a:t>‹#›</a:t>
            </a:fld>
            <a:endParaRPr lang="bg-BG" altLang="bg-BG"/>
          </a:p>
        </p:txBody>
      </p:sp>
    </p:spTree>
    <p:extLst>
      <p:ext uri="{BB962C8B-B14F-4D97-AF65-F5344CB8AC3E}">
        <p14:creationId xmlns:p14="http://schemas.microsoft.com/office/powerpoint/2010/main" val="2933117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sz="half" idx="1"/>
          </p:nvPr>
        </p:nvSpPr>
        <p:spPr>
          <a:xfrm>
            <a:off x="625639" y="1944575"/>
            <a:ext cx="5537918"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6341781" y="1944575"/>
            <a:ext cx="5537919"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3"/>
          <p:cNvSpPr>
            <a:spLocks noGrp="1"/>
          </p:cNvSpPr>
          <p:nvPr>
            <p:ph type="dt" sz="half" idx="10"/>
          </p:nvPr>
        </p:nvSpPr>
        <p:spPr/>
        <p:txBody>
          <a:bodyPr/>
          <a:lstStyle>
            <a:lvl1pPr>
              <a:defRPr/>
            </a:lvl1pPr>
          </a:lstStyle>
          <a:p>
            <a:pPr>
              <a:defRPr/>
            </a:pPr>
            <a:fld id="{794B6120-4289-48EB-BC69-D31665769C6E}" type="datetimeFigureOut">
              <a:rPr lang="bg-BG"/>
              <a:pPr>
                <a:defRPr/>
              </a:pPr>
              <a:t>25.06.2019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9F06A3C1-1B48-402C-9EF7-B9F96662CA0C}" type="slidenum">
              <a:rPr lang="bg-BG" altLang="bg-BG"/>
              <a:pPr>
                <a:defRPr/>
              </a:pPr>
              <a:t>‹#›</a:t>
            </a:fld>
            <a:endParaRPr lang="bg-BG" altLang="bg-BG"/>
          </a:p>
        </p:txBody>
      </p:sp>
    </p:spTree>
    <p:extLst>
      <p:ext uri="{BB962C8B-B14F-4D97-AF65-F5344CB8AC3E}">
        <p14:creationId xmlns:p14="http://schemas.microsoft.com/office/powerpoint/2010/main" val="3027045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lvl1pPr>
              <a:defRPr/>
            </a:lvl1pPr>
          </a:lstStyle>
          <a:p>
            <a:r>
              <a:rPr lang="en-US" smtClean="0"/>
              <a:t>Click to edit Master title style</a:t>
            </a:r>
            <a:endParaRPr lang="bg-BG"/>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7" name="Date Placeholder 3"/>
          <p:cNvSpPr>
            <a:spLocks noGrp="1"/>
          </p:cNvSpPr>
          <p:nvPr>
            <p:ph type="dt" sz="half" idx="10"/>
          </p:nvPr>
        </p:nvSpPr>
        <p:spPr/>
        <p:txBody>
          <a:bodyPr/>
          <a:lstStyle>
            <a:lvl1pPr>
              <a:defRPr/>
            </a:lvl1pPr>
          </a:lstStyle>
          <a:p>
            <a:pPr>
              <a:defRPr/>
            </a:pPr>
            <a:fld id="{FB0BAC7B-E9FA-4A39-9884-2010870FDB3B}" type="datetimeFigureOut">
              <a:rPr lang="bg-BG"/>
              <a:pPr>
                <a:defRPr/>
              </a:pPr>
              <a:t>25.06.2019 г.</a:t>
            </a:fld>
            <a:endParaRPr lang="bg-BG"/>
          </a:p>
        </p:txBody>
      </p:sp>
      <p:sp>
        <p:nvSpPr>
          <p:cNvPr id="8" name="Footer Placeholder 4"/>
          <p:cNvSpPr>
            <a:spLocks noGrp="1"/>
          </p:cNvSpPr>
          <p:nvPr>
            <p:ph type="ftr" sz="quarter" idx="11"/>
          </p:nvPr>
        </p:nvSpPr>
        <p:spPr/>
        <p:txBody>
          <a:bodyPr/>
          <a:lstStyle>
            <a:lvl1pPr>
              <a:defRPr/>
            </a:lvl1pPr>
          </a:lstStyle>
          <a:p>
            <a:pPr>
              <a:defRPr/>
            </a:pPr>
            <a:endParaRPr lang="bg-BG"/>
          </a:p>
        </p:txBody>
      </p:sp>
      <p:sp>
        <p:nvSpPr>
          <p:cNvPr id="9" name="Slide Number Placeholder 5"/>
          <p:cNvSpPr>
            <a:spLocks noGrp="1"/>
          </p:cNvSpPr>
          <p:nvPr>
            <p:ph type="sldNum" sz="quarter" idx="12"/>
          </p:nvPr>
        </p:nvSpPr>
        <p:spPr/>
        <p:txBody>
          <a:bodyPr/>
          <a:lstStyle>
            <a:lvl1pPr>
              <a:defRPr/>
            </a:lvl1pPr>
          </a:lstStyle>
          <a:p>
            <a:pPr>
              <a:defRPr/>
            </a:pPr>
            <a:fld id="{5A6D9F89-6A30-40E0-B366-B02E0DB944F7}" type="slidenum">
              <a:rPr lang="bg-BG" altLang="bg-BG"/>
              <a:pPr>
                <a:defRPr/>
              </a:pPr>
              <a:t>‹#›</a:t>
            </a:fld>
            <a:endParaRPr lang="bg-BG" altLang="bg-BG"/>
          </a:p>
        </p:txBody>
      </p:sp>
    </p:spTree>
    <p:extLst>
      <p:ext uri="{BB962C8B-B14F-4D97-AF65-F5344CB8AC3E}">
        <p14:creationId xmlns:p14="http://schemas.microsoft.com/office/powerpoint/2010/main" val="686857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Date Placeholder 3"/>
          <p:cNvSpPr>
            <a:spLocks noGrp="1"/>
          </p:cNvSpPr>
          <p:nvPr>
            <p:ph type="dt" sz="half" idx="10"/>
          </p:nvPr>
        </p:nvSpPr>
        <p:spPr/>
        <p:txBody>
          <a:bodyPr/>
          <a:lstStyle>
            <a:lvl1pPr>
              <a:defRPr/>
            </a:lvl1pPr>
          </a:lstStyle>
          <a:p>
            <a:pPr>
              <a:defRPr/>
            </a:pPr>
            <a:fld id="{98BFA1EA-7309-45B8-B2A0-8AB943812CDA}" type="datetimeFigureOut">
              <a:rPr lang="bg-BG"/>
              <a:pPr>
                <a:defRPr/>
              </a:pPr>
              <a:t>25.06.2019 г.</a:t>
            </a:fld>
            <a:endParaRPr lang="bg-BG"/>
          </a:p>
        </p:txBody>
      </p:sp>
      <p:sp>
        <p:nvSpPr>
          <p:cNvPr id="4" name="Footer Placeholder 4"/>
          <p:cNvSpPr>
            <a:spLocks noGrp="1"/>
          </p:cNvSpPr>
          <p:nvPr>
            <p:ph type="ftr" sz="quarter" idx="11"/>
          </p:nvPr>
        </p:nvSpPr>
        <p:spPr/>
        <p:txBody>
          <a:bodyPr/>
          <a:lstStyle>
            <a:lvl1pPr>
              <a:defRPr/>
            </a:lvl1pPr>
          </a:lstStyle>
          <a:p>
            <a:pPr>
              <a:defRPr/>
            </a:pPr>
            <a:endParaRPr lang="bg-BG"/>
          </a:p>
        </p:txBody>
      </p:sp>
      <p:sp>
        <p:nvSpPr>
          <p:cNvPr id="5" name="Slide Number Placeholder 5"/>
          <p:cNvSpPr>
            <a:spLocks noGrp="1"/>
          </p:cNvSpPr>
          <p:nvPr>
            <p:ph type="sldNum" sz="quarter" idx="12"/>
          </p:nvPr>
        </p:nvSpPr>
        <p:spPr/>
        <p:txBody>
          <a:bodyPr/>
          <a:lstStyle>
            <a:lvl1pPr>
              <a:defRPr/>
            </a:lvl1pPr>
          </a:lstStyle>
          <a:p>
            <a:pPr>
              <a:defRPr/>
            </a:pPr>
            <a:fld id="{38CB1223-A45D-462A-8B84-F4F37B2DD684}" type="slidenum">
              <a:rPr lang="bg-BG" altLang="bg-BG"/>
              <a:pPr>
                <a:defRPr/>
              </a:pPr>
              <a:t>‹#›</a:t>
            </a:fld>
            <a:endParaRPr lang="bg-BG" altLang="bg-BG"/>
          </a:p>
        </p:txBody>
      </p:sp>
    </p:spTree>
    <p:extLst>
      <p:ext uri="{BB962C8B-B14F-4D97-AF65-F5344CB8AC3E}">
        <p14:creationId xmlns:p14="http://schemas.microsoft.com/office/powerpoint/2010/main" val="334031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1B16744-10A5-46B8-A06D-1502AE547F51}" type="datetimeFigureOut">
              <a:rPr lang="bg-BG"/>
              <a:pPr>
                <a:defRPr/>
              </a:pPr>
              <a:t>25.06.2019 г.</a:t>
            </a:fld>
            <a:endParaRPr lang="bg-BG"/>
          </a:p>
        </p:txBody>
      </p:sp>
      <p:sp>
        <p:nvSpPr>
          <p:cNvPr id="3" name="Footer Placeholder 4"/>
          <p:cNvSpPr>
            <a:spLocks noGrp="1"/>
          </p:cNvSpPr>
          <p:nvPr>
            <p:ph type="ftr" sz="quarter" idx="11"/>
          </p:nvPr>
        </p:nvSpPr>
        <p:spPr/>
        <p:txBody>
          <a:bodyPr/>
          <a:lstStyle>
            <a:lvl1pPr>
              <a:defRPr/>
            </a:lvl1pPr>
          </a:lstStyle>
          <a:p>
            <a:pPr>
              <a:defRPr/>
            </a:pPr>
            <a:endParaRPr lang="bg-BG"/>
          </a:p>
        </p:txBody>
      </p:sp>
      <p:sp>
        <p:nvSpPr>
          <p:cNvPr id="4" name="Slide Number Placeholder 5"/>
          <p:cNvSpPr>
            <a:spLocks noGrp="1"/>
          </p:cNvSpPr>
          <p:nvPr>
            <p:ph type="sldNum" sz="quarter" idx="12"/>
          </p:nvPr>
        </p:nvSpPr>
        <p:spPr/>
        <p:txBody>
          <a:bodyPr/>
          <a:lstStyle>
            <a:lvl1pPr>
              <a:defRPr/>
            </a:lvl1pPr>
          </a:lstStyle>
          <a:p>
            <a:pPr>
              <a:defRPr/>
            </a:pPr>
            <a:fld id="{924E9AD5-27DB-47CF-A293-3DE4711B7CF8}" type="slidenum">
              <a:rPr lang="bg-BG" altLang="bg-BG"/>
              <a:pPr>
                <a:defRPr/>
              </a:pPr>
              <a:t>‹#›</a:t>
            </a:fld>
            <a:endParaRPr lang="bg-BG" altLang="bg-BG"/>
          </a:p>
        </p:txBody>
      </p:sp>
    </p:spTree>
    <p:extLst>
      <p:ext uri="{BB962C8B-B14F-4D97-AF65-F5344CB8AC3E}">
        <p14:creationId xmlns:p14="http://schemas.microsoft.com/office/powerpoint/2010/main" val="2787451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2300" b="1"/>
            </a:lvl1pPr>
          </a:lstStyle>
          <a:p>
            <a:r>
              <a:rPr lang="en-US" smtClean="0"/>
              <a:t>Click to edit Master title style</a:t>
            </a:r>
            <a:endParaRPr lang="bg-BG"/>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13682C-9CB7-4B9C-9F1E-AF29835819A2}" type="datetimeFigureOut">
              <a:rPr lang="bg-BG"/>
              <a:pPr>
                <a:defRPr/>
              </a:pPr>
              <a:t>25.06.2019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737979FD-B271-4C16-8024-793B7659EA70}" type="slidenum">
              <a:rPr lang="bg-BG" altLang="bg-BG"/>
              <a:pPr>
                <a:defRPr/>
              </a:pPr>
              <a:t>‹#›</a:t>
            </a:fld>
            <a:endParaRPr lang="bg-BG" altLang="bg-BG"/>
          </a:p>
        </p:txBody>
      </p:sp>
    </p:spTree>
    <p:extLst>
      <p:ext uri="{BB962C8B-B14F-4D97-AF65-F5344CB8AC3E}">
        <p14:creationId xmlns:p14="http://schemas.microsoft.com/office/powerpoint/2010/main" val="1501410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bg-BG"/>
          </a:p>
        </p:txBody>
      </p:sp>
      <p:sp>
        <p:nvSpPr>
          <p:cNvPr id="3" name="Picture Placeholder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bg-BG" noProof="0" smtClean="0"/>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2E8D72-249B-46D6-BB41-7ED0E3DA2278}" type="datetimeFigureOut">
              <a:rPr lang="bg-BG"/>
              <a:pPr>
                <a:defRPr/>
              </a:pPr>
              <a:t>25.06.2019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AC21905A-5D22-45A7-906B-6BD7362FFE34}" type="slidenum">
              <a:rPr lang="bg-BG" altLang="bg-BG"/>
              <a:pPr>
                <a:defRPr/>
              </a:pPr>
              <a:t>‹#›</a:t>
            </a:fld>
            <a:endParaRPr lang="bg-BG" altLang="bg-BG"/>
          </a:p>
        </p:txBody>
      </p:sp>
    </p:spTree>
    <p:extLst>
      <p:ext uri="{BB962C8B-B14F-4D97-AF65-F5344CB8AC3E}">
        <p14:creationId xmlns:p14="http://schemas.microsoft.com/office/powerpoint/2010/main" val="388301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34988" y="303213"/>
            <a:ext cx="962342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ctr" anchorCtr="0" compatLnSpc="1">
            <a:prstTxWarp prst="textNoShape">
              <a:avLst/>
            </a:prstTxWarp>
          </a:bodyPr>
          <a:lstStyle/>
          <a:p>
            <a:pPr lvl="0"/>
            <a:r>
              <a:rPr lang="en-US" altLang="bg-BG" smtClean="0"/>
              <a:t>Click to edit Master title style</a:t>
            </a:r>
            <a:endParaRPr lang="bg-BG" altLang="bg-BG" smtClean="0"/>
          </a:p>
        </p:txBody>
      </p:sp>
      <p:sp>
        <p:nvSpPr>
          <p:cNvPr id="1027" name="Text Placeholder 2"/>
          <p:cNvSpPr>
            <a:spLocks noGrp="1"/>
          </p:cNvSpPr>
          <p:nvPr>
            <p:ph type="body" idx="1"/>
          </p:nvPr>
        </p:nvSpPr>
        <p:spPr bwMode="auto">
          <a:xfrm>
            <a:off x="534988" y="1763713"/>
            <a:ext cx="96234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t" anchorCtr="0" compatLnSpc="1">
            <a:prstTxWarp prst="textNoShape">
              <a:avLst/>
            </a:prstTxWarp>
          </a:bodyPr>
          <a:lstStyle/>
          <a:p>
            <a:pPr lvl="0"/>
            <a:r>
              <a:rPr lang="en-US" altLang="bg-BG" smtClean="0"/>
              <a:t>Click to edit Master text styles</a:t>
            </a:r>
          </a:p>
          <a:p>
            <a:pPr lvl="1"/>
            <a:r>
              <a:rPr lang="en-US" altLang="bg-BG" smtClean="0"/>
              <a:t>Second level</a:t>
            </a:r>
          </a:p>
          <a:p>
            <a:pPr lvl="2"/>
            <a:r>
              <a:rPr lang="en-US" altLang="bg-BG" smtClean="0"/>
              <a:t>Third level</a:t>
            </a:r>
          </a:p>
          <a:p>
            <a:pPr lvl="3"/>
            <a:r>
              <a:rPr lang="en-US" altLang="bg-BG" smtClean="0"/>
              <a:t>Fourth level</a:t>
            </a:r>
          </a:p>
          <a:p>
            <a:pPr lvl="4"/>
            <a:r>
              <a:rPr lang="en-US" altLang="bg-BG" smtClean="0"/>
              <a:t>Fifth level</a:t>
            </a:r>
            <a:endParaRPr lang="bg-BG" altLang="bg-BG" smtClean="0"/>
          </a:p>
        </p:txBody>
      </p:sp>
      <p:sp>
        <p:nvSpPr>
          <p:cNvPr id="4" name="Date Placeholder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eaLnBrk="1" fontAlgn="auto" hangingPunct="1">
              <a:spcBef>
                <a:spcPts val="0"/>
              </a:spcBef>
              <a:spcAft>
                <a:spcPts val="0"/>
              </a:spcAft>
              <a:defRPr sz="1400">
                <a:solidFill>
                  <a:schemeClr val="tx1">
                    <a:tint val="75000"/>
                  </a:schemeClr>
                </a:solidFill>
                <a:latin typeface="+mn-lt"/>
              </a:defRPr>
            </a:lvl1pPr>
          </a:lstStyle>
          <a:p>
            <a:pPr>
              <a:defRPr/>
            </a:pPr>
            <a:fld id="{2718518A-63D9-4465-8EB3-1A07626D2C52}" type="datetimeFigureOut">
              <a:rPr lang="bg-BG"/>
              <a:pPr>
                <a:defRPr/>
              </a:pPr>
              <a:t>25.06.2019 г.</a:t>
            </a:fld>
            <a:endParaRPr lang="bg-BG"/>
          </a:p>
        </p:txBody>
      </p:sp>
      <p:sp>
        <p:nvSpPr>
          <p:cNvPr id="5" name="Footer Placeholder 4"/>
          <p:cNvSpPr>
            <a:spLocks noGrp="1"/>
          </p:cNvSpPr>
          <p:nvPr>
            <p:ph type="ftr" sz="quarter" idx="3"/>
          </p:nvPr>
        </p:nvSpPr>
        <p:spPr>
          <a:xfrm>
            <a:off x="3652838" y="7008813"/>
            <a:ext cx="3387725" cy="401637"/>
          </a:xfrm>
          <a:prstGeom prst="rect">
            <a:avLst/>
          </a:prstGeom>
        </p:spPr>
        <p:txBody>
          <a:bodyPr vert="horz" lIns="104306" tIns="52153" rIns="104306" bIns="52153" rtlCol="0" anchor="ctr"/>
          <a:lstStyle>
            <a:lvl1pPr algn="ctr" defTabSz="1043056" eaLnBrk="1" fontAlgn="auto" hangingPunct="1">
              <a:spcBef>
                <a:spcPts val="0"/>
              </a:spcBef>
              <a:spcAft>
                <a:spcPts val="0"/>
              </a:spcAft>
              <a:defRPr sz="1400">
                <a:solidFill>
                  <a:schemeClr val="tx1">
                    <a:tint val="75000"/>
                  </a:schemeClr>
                </a:solidFill>
                <a:latin typeface="+mn-lt"/>
              </a:defRPr>
            </a:lvl1pPr>
          </a:lstStyle>
          <a:p>
            <a:pPr>
              <a:defRPr/>
            </a:pPr>
            <a:endParaRPr lang="bg-BG"/>
          </a:p>
        </p:txBody>
      </p:sp>
      <p:sp>
        <p:nvSpPr>
          <p:cNvPr id="6" name="Slide Number Placeholder 5"/>
          <p:cNvSpPr>
            <a:spLocks noGrp="1"/>
          </p:cNvSpPr>
          <p:nvPr>
            <p:ph type="sldNum" sz="quarter" idx="4"/>
          </p:nvPr>
        </p:nvSpPr>
        <p:spPr>
          <a:xfrm>
            <a:off x="7662863" y="7008813"/>
            <a:ext cx="2495550" cy="401637"/>
          </a:xfrm>
          <a:prstGeom prst="rect">
            <a:avLst/>
          </a:prstGeom>
        </p:spPr>
        <p:txBody>
          <a:bodyPr vert="horz" wrap="square" lIns="104306" tIns="52153" rIns="104306" bIns="52153" numCol="1" anchor="ctr" anchorCtr="0" compatLnSpc="1">
            <a:prstTxWarp prst="textNoShape">
              <a:avLst/>
            </a:prstTxWarp>
          </a:bodyPr>
          <a:lstStyle>
            <a:lvl1pPr algn="r" eaLnBrk="1" hangingPunct="1">
              <a:defRPr sz="1400" smtClean="0">
                <a:solidFill>
                  <a:srgbClr val="898989"/>
                </a:solidFill>
              </a:defRPr>
            </a:lvl1pPr>
          </a:lstStyle>
          <a:p>
            <a:pPr>
              <a:defRPr/>
            </a:pPr>
            <a:fld id="{196F7FC9-844A-4DC7-BA49-1AD8FC4EC4C8}" type="slidenum">
              <a:rPr lang="bg-BG" altLang="bg-BG"/>
              <a:pPr>
                <a:defRPr/>
              </a:pPr>
              <a:t>‹#›</a:t>
            </a:fld>
            <a:endParaRPr lang="bg-BG" altLang="bg-B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2988" rtl="0" eaLnBrk="0" fontAlgn="base" hangingPunct="0">
        <a:spcBef>
          <a:spcPct val="0"/>
        </a:spcBef>
        <a:spcAft>
          <a:spcPct val="0"/>
        </a:spcAft>
        <a:defRPr sz="5000" kern="1200">
          <a:solidFill>
            <a:schemeClr val="tx1"/>
          </a:solidFill>
          <a:latin typeface="+mj-lt"/>
          <a:ea typeface="+mj-ea"/>
          <a:cs typeface="+mj-cs"/>
        </a:defRPr>
      </a:lvl1pPr>
      <a:lvl2pPr algn="ctr" defTabSz="1042988" rtl="0" eaLnBrk="0" fontAlgn="base" hangingPunct="0">
        <a:spcBef>
          <a:spcPct val="0"/>
        </a:spcBef>
        <a:spcAft>
          <a:spcPct val="0"/>
        </a:spcAft>
        <a:defRPr sz="5000">
          <a:solidFill>
            <a:schemeClr val="tx1"/>
          </a:solidFill>
          <a:latin typeface="Calibri" pitchFamily="34" charset="0"/>
        </a:defRPr>
      </a:lvl2pPr>
      <a:lvl3pPr algn="ctr" defTabSz="1042988" rtl="0" eaLnBrk="0" fontAlgn="base" hangingPunct="0">
        <a:spcBef>
          <a:spcPct val="0"/>
        </a:spcBef>
        <a:spcAft>
          <a:spcPct val="0"/>
        </a:spcAft>
        <a:defRPr sz="5000">
          <a:solidFill>
            <a:schemeClr val="tx1"/>
          </a:solidFill>
          <a:latin typeface="Calibri" pitchFamily="34" charset="0"/>
        </a:defRPr>
      </a:lvl3pPr>
      <a:lvl4pPr algn="ctr" defTabSz="1042988" rtl="0" eaLnBrk="0" fontAlgn="base" hangingPunct="0">
        <a:spcBef>
          <a:spcPct val="0"/>
        </a:spcBef>
        <a:spcAft>
          <a:spcPct val="0"/>
        </a:spcAft>
        <a:defRPr sz="5000">
          <a:solidFill>
            <a:schemeClr val="tx1"/>
          </a:solidFill>
          <a:latin typeface="Calibri" pitchFamily="34" charset="0"/>
        </a:defRPr>
      </a:lvl4pPr>
      <a:lvl5pPr algn="ctr" defTabSz="1042988" rtl="0" eaLnBrk="0" fontAlgn="base" hangingPunct="0">
        <a:spcBef>
          <a:spcPct val="0"/>
        </a:spcBef>
        <a:spcAft>
          <a:spcPct val="0"/>
        </a:spcAft>
        <a:defRPr sz="5000">
          <a:solidFill>
            <a:schemeClr val="tx1"/>
          </a:solidFill>
          <a:latin typeface="Calibri" pitchFamily="34" charset="0"/>
        </a:defRPr>
      </a:lvl5pPr>
      <a:lvl6pPr marL="457200" algn="ctr" defTabSz="1042988" rtl="0" fontAlgn="base">
        <a:spcBef>
          <a:spcPct val="0"/>
        </a:spcBef>
        <a:spcAft>
          <a:spcPct val="0"/>
        </a:spcAft>
        <a:defRPr sz="5000">
          <a:solidFill>
            <a:schemeClr val="tx1"/>
          </a:solidFill>
          <a:latin typeface="Calibri" pitchFamily="34" charset="0"/>
        </a:defRPr>
      </a:lvl6pPr>
      <a:lvl7pPr marL="914400" algn="ctr" defTabSz="1042988" rtl="0" fontAlgn="base">
        <a:spcBef>
          <a:spcPct val="0"/>
        </a:spcBef>
        <a:spcAft>
          <a:spcPct val="0"/>
        </a:spcAft>
        <a:defRPr sz="5000">
          <a:solidFill>
            <a:schemeClr val="tx1"/>
          </a:solidFill>
          <a:latin typeface="Calibri" pitchFamily="34" charset="0"/>
        </a:defRPr>
      </a:lvl7pPr>
      <a:lvl8pPr marL="1371600" algn="ctr" defTabSz="1042988" rtl="0" fontAlgn="base">
        <a:spcBef>
          <a:spcPct val="0"/>
        </a:spcBef>
        <a:spcAft>
          <a:spcPct val="0"/>
        </a:spcAft>
        <a:defRPr sz="5000">
          <a:solidFill>
            <a:schemeClr val="tx1"/>
          </a:solidFill>
          <a:latin typeface="Calibri" pitchFamily="34" charset="0"/>
        </a:defRPr>
      </a:lvl8pPr>
      <a:lvl9pPr marL="1828800" algn="ctr" defTabSz="1042988" rtl="0" fontAlgn="base">
        <a:spcBef>
          <a:spcPct val="0"/>
        </a:spcBef>
        <a:spcAft>
          <a:spcPct val="0"/>
        </a:spcAft>
        <a:defRPr sz="5000">
          <a:solidFill>
            <a:schemeClr val="tx1"/>
          </a:solidFill>
          <a:latin typeface="Calibri" pitchFamily="34" charset="0"/>
        </a:defRPr>
      </a:lvl9pPr>
    </p:titleStyle>
    <p:body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bg-BG"/>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chart" Target="../charts/chart16.xml"/><Relationship Id="rId5" Type="http://schemas.openxmlformats.org/officeDocument/2006/relationships/chart" Target="../charts/chart15.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chart" Target="../charts/chart1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chart" Target="../charts/char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chart" Target="../charts/chart18.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chart" Target="../charts/chart19.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pn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8"/>
          <p:cNvGrpSpPr>
            <a:grpSpLocks/>
          </p:cNvGrpSpPr>
          <p:nvPr/>
        </p:nvGrpSpPr>
        <p:grpSpPr bwMode="auto">
          <a:xfrm>
            <a:off x="0" y="2379663"/>
            <a:ext cx="10675292" cy="4124325"/>
            <a:chOff x="0" y="1116335"/>
            <a:chExt cx="9150354" cy="3384376"/>
          </a:xfrm>
        </p:grpSpPr>
        <p:pic>
          <p:nvPicPr>
            <p:cNvPr id="2057" name="Picture 1"/>
            <p:cNvPicPr>
              <a:picLocks noChangeAspect="1"/>
            </p:cNvPicPr>
            <p:nvPr/>
          </p:nvPicPr>
          <p:blipFill rotWithShape="1">
            <a:blip r:embed="rId3">
              <a:extLst>
                <a:ext uri="{28A0092B-C50C-407E-A947-70E740481C1C}">
                  <a14:useLocalDpi xmlns:a14="http://schemas.microsoft.com/office/drawing/2010/main" val="0"/>
                </a:ext>
              </a:extLst>
            </a:blip>
            <a:srcRect l="1904" t="4288" r="15789" b="65269"/>
            <a:stretch/>
          </p:blipFill>
          <p:spPr bwMode="auto">
            <a:xfrm>
              <a:off x="0" y="1116335"/>
              <a:ext cx="9150354"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607719" y="2620488"/>
              <a:ext cx="3835819" cy="429349"/>
            </a:xfrm>
            <a:prstGeom prst="rect">
              <a:avLst/>
            </a:prstGeom>
            <a:noFill/>
          </p:spPr>
          <p:txBody>
            <a:bodyPr wrap="none">
              <a:spAutoFit/>
            </a:bodyPr>
            <a:lstStyle/>
            <a:p>
              <a:pPr eaLnBrk="1" hangingPunct="1"/>
              <a:r>
                <a:rPr lang="bg-BG" altLang="bg-BG" sz="2800" dirty="0">
                  <a:solidFill>
                    <a:srgbClr val="7F7F7F"/>
                  </a:solidFill>
                  <a:latin typeface="Helen Bg" panose="020B0800050000020004" pitchFamily="34" charset="-52"/>
                </a:rPr>
                <a:t>ИЗПЪЛНЕНИЕ И НАПРЕДЪК </a:t>
              </a:r>
            </a:p>
          </p:txBody>
        </p:sp>
        <p:sp>
          <p:nvSpPr>
            <p:cNvPr id="16" name="TextBox 15"/>
            <p:cNvSpPr txBox="1"/>
            <p:nvPr/>
          </p:nvSpPr>
          <p:spPr>
            <a:xfrm>
              <a:off x="1606132" y="3077474"/>
              <a:ext cx="3540075" cy="782930"/>
            </a:xfrm>
            <a:prstGeom prst="rect">
              <a:avLst/>
            </a:prstGeom>
            <a:noFill/>
          </p:spPr>
          <p:txBody>
            <a:bodyPr wrap="none">
              <a:spAutoFit/>
            </a:bodyPr>
            <a:lstStyle/>
            <a:p>
              <a:pPr eaLnBrk="1" hangingPunct="1"/>
              <a:r>
                <a:rPr lang="bg-BG" altLang="bg-BG" sz="2800" dirty="0" smtClean="0">
                  <a:solidFill>
                    <a:srgbClr val="7F7F7F"/>
                  </a:solidFill>
                  <a:latin typeface="Helen Bg" panose="020B0800050000020004" pitchFamily="34" charset="-52"/>
                </a:rPr>
                <a:t>ОП </a:t>
              </a:r>
              <a:r>
                <a:rPr lang="bg-BG" altLang="bg-BG" sz="2000" dirty="0" smtClean="0">
                  <a:solidFill>
                    <a:srgbClr val="7F7F7F"/>
                  </a:solidFill>
                  <a:latin typeface="Helen Bg" panose="020B0800050000020004" pitchFamily="34" charset="-52"/>
                </a:rPr>
                <a:t>„</a:t>
              </a:r>
              <a:r>
                <a:rPr lang="bg-BG" altLang="bg-BG" sz="2800" dirty="0" smtClean="0">
                  <a:solidFill>
                    <a:srgbClr val="7F7F7F"/>
                  </a:solidFill>
                  <a:latin typeface="Helen Bg" panose="020B0800050000020004" pitchFamily="34" charset="-52"/>
                </a:rPr>
                <a:t>ДОБРО УПРАВЛЕНИЕ</a:t>
              </a:r>
              <a:r>
                <a:rPr lang="bg-BG" altLang="bg-BG" sz="2400" dirty="0" smtClean="0">
                  <a:solidFill>
                    <a:srgbClr val="7F7F7F"/>
                  </a:solidFill>
                  <a:latin typeface="Helen Bg" panose="020B0800050000020004" pitchFamily="34" charset="-52"/>
                </a:rPr>
                <a:t>“</a:t>
              </a:r>
            </a:p>
            <a:p>
              <a:pPr eaLnBrk="1" hangingPunct="1"/>
              <a:r>
                <a:rPr lang="bg-BG" altLang="bg-BG" sz="2800" dirty="0" smtClean="0">
                  <a:solidFill>
                    <a:srgbClr val="7F7F7F"/>
                  </a:solidFill>
                  <a:latin typeface="Helen Bg" panose="020B0800050000020004" pitchFamily="34" charset="-52"/>
                </a:rPr>
                <a:t>към </a:t>
              </a:r>
              <a:r>
                <a:rPr lang="bg-BG" altLang="bg-BG" sz="2800" dirty="0">
                  <a:solidFill>
                    <a:srgbClr val="7F7F7F"/>
                  </a:solidFill>
                  <a:latin typeface="Helen Bg" panose="020B0800050000020004" pitchFamily="34" charset="-52"/>
                </a:rPr>
                <a:t>31.05.2019</a:t>
              </a:r>
            </a:p>
          </p:txBody>
        </p:sp>
      </p:grpSp>
      <p:pic>
        <p:nvPicPr>
          <p:cNvPr id="205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29751" y="6539706"/>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746300" y="-1"/>
            <a:ext cx="4629676"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2055" name="TextBox 22"/>
          <p:cNvSpPr txBox="1">
            <a:spLocks noChangeArrowheads="1"/>
          </p:cNvSpPr>
          <p:nvPr/>
        </p:nvSpPr>
        <p:spPr bwMode="auto">
          <a:xfrm>
            <a:off x="1818308" y="974523"/>
            <a:ext cx="44534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dirty="0" smtClean="0">
                <a:solidFill>
                  <a:schemeClr val="bg1"/>
                </a:solidFill>
                <a:latin typeface="Helen Bg" panose="020B0800050000020004" pitchFamily="34" charset="-52"/>
              </a:rPr>
              <a:t>ОП „ДОБРО УПРАВЛЕНИЕ“</a:t>
            </a:r>
            <a:endParaRPr lang="bg-BG" altLang="bg-BG" sz="2800" dirty="0">
              <a:solidFill>
                <a:schemeClr val="bg1"/>
              </a:solidFill>
              <a:latin typeface="Helen Bg" panose="020B0800050000020004" pitchFamily="34" charset="-52"/>
            </a:endParaRPr>
          </a:p>
        </p:txBody>
      </p:sp>
      <p:sp>
        <p:nvSpPr>
          <p:cNvPr id="27" name="Round Same Side Corner Rectangle 26"/>
          <p:cNvSpPr/>
          <p:nvPr/>
        </p:nvSpPr>
        <p:spPr>
          <a:xfrm>
            <a:off x="1744663" y="7164388"/>
            <a:ext cx="4631313"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Tree>
    <p:extLst>
      <p:ext uri="{BB962C8B-B14F-4D97-AF65-F5344CB8AC3E}">
        <p14:creationId xmlns:p14="http://schemas.microsoft.com/office/powerpoint/2010/main" val="3479778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1000"/>
              </a:spcAft>
              <a:buFont typeface="Wingdings" panose="05000000000000000000" pitchFamily="2" charset="2"/>
              <a:buChar char="Ø"/>
            </a:pPr>
            <a:r>
              <a:rPr lang="bg-BG" sz="2000" b="1" dirty="0" smtClean="0">
                <a:latin typeface="Helen Bg" panose="020B0800050000020004" pitchFamily="34" charset="-52"/>
              </a:rPr>
              <a:t>ПРОМЯНА НА ПРИМЕРНИТЕ ДОПУСТИМИ ДЕЙНОСТИ</a:t>
            </a:r>
            <a:endParaRPr lang="bg-BG" sz="2000" b="1" dirty="0">
              <a:latin typeface="Helen Bg" panose="020B0800050000020004" pitchFamily="34"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grpSp>
        <p:nvGrpSpPr>
          <p:cNvPr id="9" name="Group 2"/>
          <p:cNvGrpSpPr>
            <a:grpSpLocks/>
          </p:cNvGrpSpPr>
          <p:nvPr/>
        </p:nvGrpSpPr>
        <p:grpSpPr bwMode="auto">
          <a:xfrm>
            <a:off x="0" y="6804967"/>
            <a:ext cx="10660063" cy="661988"/>
            <a:chOff x="23879" y="252238"/>
            <a:chExt cx="11787046" cy="878400"/>
          </a:xfrm>
        </p:grpSpPr>
        <p:pic>
          <p:nvPicPr>
            <p:cNvPr id="11" name="Picture 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Table 1"/>
          <p:cNvGraphicFramePr>
            <a:graphicFrameLocks noGrp="1"/>
          </p:cNvGraphicFramePr>
          <p:nvPr>
            <p:extLst/>
          </p:nvPr>
        </p:nvGraphicFramePr>
        <p:xfrm>
          <a:off x="2525565" y="1332360"/>
          <a:ext cx="7970819" cy="4898508"/>
        </p:xfrm>
        <a:graphic>
          <a:graphicData uri="http://schemas.openxmlformats.org/drawingml/2006/table">
            <a:tbl>
              <a:tblPr firstRow="1" bandRow="1">
                <a:tableStyleId>{F5AB1C69-6EDB-4FF4-983F-18BD219EF322}</a:tableStyleId>
              </a:tblPr>
              <a:tblGrid>
                <a:gridCol w="1596999">
                  <a:extLst>
                    <a:ext uri="{9D8B030D-6E8A-4147-A177-3AD203B41FA5}">
                      <a16:colId xmlns:a16="http://schemas.microsoft.com/office/drawing/2014/main" val="3396646525"/>
                    </a:ext>
                  </a:extLst>
                </a:gridCol>
                <a:gridCol w="2520280">
                  <a:extLst>
                    <a:ext uri="{9D8B030D-6E8A-4147-A177-3AD203B41FA5}">
                      <a16:colId xmlns:a16="http://schemas.microsoft.com/office/drawing/2014/main" val="3836495150"/>
                    </a:ext>
                  </a:extLst>
                </a:gridCol>
                <a:gridCol w="3853540">
                  <a:extLst>
                    <a:ext uri="{9D8B030D-6E8A-4147-A177-3AD203B41FA5}">
                      <a16:colId xmlns:a16="http://schemas.microsoft.com/office/drawing/2014/main" val="987917062"/>
                    </a:ext>
                  </a:extLst>
                </a:gridCol>
              </a:tblGrid>
              <a:tr h="646548">
                <a:tc>
                  <a:txBody>
                    <a:bodyPr/>
                    <a:lstStyle/>
                    <a:p>
                      <a:pPr algn="ctr"/>
                      <a:r>
                        <a:rPr lang="bg-BG" dirty="0" smtClean="0">
                          <a:latin typeface="Helen Bg Light" panose="02000003080000020004" pitchFamily="50" charset="-52"/>
                        </a:rPr>
                        <a:t>ПРОМЯНА</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ПРЕДИ</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ПРЕДЛОЖЕНИЕ</a:t>
                      </a:r>
                      <a:endParaRPr lang="bg-BG" dirty="0">
                        <a:latin typeface="Helen Bg Light" panose="02000003080000020004" pitchFamily="50" charset="-52"/>
                      </a:endParaRPr>
                    </a:p>
                  </a:txBody>
                  <a:tcPr anchor="ctr"/>
                </a:tc>
                <a:extLst>
                  <a:ext uri="{0D108BD9-81ED-4DB2-BD59-A6C34878D82A}">
                    <a16:rowId xmlns:a16="http://schemas.microsoft.com/office/drawing/2014/main" val="1100548341"/>
                  </a:ext>
                </a:extLst>
              </a:tr>
              <a:tr h="4177987">
                <a:tc>
                  <a:txBody>
                    <a:bodyPr/>
                    <a:lstStyle/>
                    <a:p>
                      <a:pPr algn="ctr"/>
                      <a:r>
                        <a:rPr lang="bg-BG" sz="1800" b="1" kern="1200" dirty="0" smtClean="0">
                          <a:solidFill>
                            <a:schemeClr val="dk1"/>
                          </a:solidFill>
                          <a:latin typeface="Helen Bg Light" panose="02000003080000020004" pitchFamily="50" charset="-52"/>
                          <a:ea typeface="+mn-ea"/>
                          <a:cs typeface="+mn-cs"/>
                        </a:rPr>
                        <a:t>ПРИМЕРНИ ДОПУСТИМИ ДЕЙНОСТИ</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Организиране, провеждане и участие в специализирани обучения, които са пряко свързани със специфичната дейност на съответната специализирана териториална администрация.</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Организиране, провеждане и участие в специализирани обучения за служителите в териториалните звена/поделения на кандидата, в териториални администрации към структурата на кандидата или в структурата на териториална администрация-кандидат. Дейностите са допустими, ако предвидените в тях обучения са пряко свързани със специфичната дейност на съответните териториални звена/структури</a:t>
                      </a:r>
                      <a:r>
                        <a:rPr lang="bg-BG" sz="2100" kern="1200" dirty="0" smtClean="0">
                          <a:solidFill>
                            <a:schemeClr val="dk1"/>
                          </a:solidFill>
                          <a:effectLst/>
                          <a:latin typeface="Helen Bg Light" panose="02000003080000020004" pitchFamily="50" charset="-52"/>
                          <a:ea typeface="+mn-ea"/>
                          <a:cs typeface="+mn-cs"/>
                        </a:rPr>
                        <a:t>.</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308902787"/>
                  </a:ext>
                </a:extLst>
              </a:tr>
            </a:tbl>
          </a:graphicData>
        </a:graphic>
      </p:graphicFrame>
      <p:pic>
        <p:nvPicPr>
          <p:cNvPr id="6" name="Picture 5"/>
          <p:cNvPicPr>
            <a:picLocks noChangeAspect="1"/>
          </p:cNvPicPr>
          <p:nvPr/>
        </p:nvPicPr>
        <p:blipFill>
          <a:blip r:embed="rId6"/>
          <a:stretch>
            <a:fillRect/>
          </a:stretch>
        </p:blipFill>
        <p:spPr>
          <a:xfrm>
            <a:off x="162124" y="4572719"/>
            <a:ext cx="2141223" cy="1284734"/>
          </a:xfrm>
          <a:prstGeom prst="rect">
            <a:avLst/>
          </a:prstGeom>
        </p:spPr>
      </p:pic>
    </p:spTree>
    <p:extLst>
      <p:ext uri="{BB962C8B-B14F-4D97-AF65-F5344CB8AC3E}">
        <p14:creationId xmlns:p14="http://schemas.microsoft.com/office/powerpoint/2010/main" val="17550027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1000"/>
              </a:spcAft>
              <a:buFont typeface="Wingdings" panose="05000000000000000000" pitchFamily="2" charset="2"/>
              <a:buChar char="Ø"/>
            </a:pPr>
            <a:endParaRPr lang="bg-BG" sz="2000" b="1" dirty="0" smtClean="0">
              <a:latin typeface="Helen Bg" panose="020B0800050000020004" pitchFamily="34" charset="-52"/>
            </a:endParaRPr>
          </a:p>
          <a:p>
            <a:pPr marL="630238" indent="95250" algn="ctr">
              <a:spcAft>
                <a:spcPts val="1000"/>
              </a:spcAft>
              <a:buFont typeface="Wingdings" panose="05000000000000000000" pitchFamily="2" charset="2"/>
              <a:buChar char="Ø"/>
            </a:pPr>
            <a:r>
              <a:rPr lang="bg-BG" sz="2000" b="1" dirty="0" smtClean="0">
                <a:latin typeface="Helen Bg" panose="020B0800050000020004" pitchFamily="34" charset="-52"/>
              </a:rPr>
              <a:t>Промяна на датата на обявяване на процедурата</a:t>
            </a:r>
          </a:p>
          <a:p>
            <a:pPr marL="630238" indent="95250" algn="ctr">
              <a:spcAft>
                <a:spcPts val="1000"/>
              </a:spcAft>
              <a:buFont typeface="Wingdings" panose="05000000000000000000" pitchFamily="2" charset="2"/>
              <a:buChar char="Ø"/>
            </a:pPr>
            <a:r>
              <a:rPr lang="bg-BG" sz="2000" b="1" dirty="0">
                <a:latin typeface="Helen Bg" panose="020B0800050000020004" pitchFamily="34" charset="-52"/>
              </a:rPr>
              <a:t>Промяна на максималния размер на БФП за отделен </a:t>
            </a:r>
            <a:r>
              <a:rPr lang="bg-BG" sz="2000" b="1" dirty="0" smtClean="0">
                <a:latin typeface="Helen Bg" panose="020B0800050000020004" pitchFamily="34" charset="-52"/>
              </a:rPr>
              <a:t>проект</a:t>
            </a:r>
            <a:endParaRPr lang="bg-BG" sz="2000" b="1" dirty="0">
              <a:latin typeface="Helen Bg" panose="020B0800050000020004" pitchFamily="34" charset="-52"/>
            </a:endParaRPr>
          </a:p>
          <a:p>
            <a:pPr marL="630238" indent="95250" algn="ctr">
              <a:spcAft>
                <a:spcPts val="1000"/>
              </a:spcAft>
              <a:buFont typeface="Wingdings" panose="05000000000000000000" pitchFamily="2" charset="2"/>
              <a:buChar char="Ø"/>
            </a:pPr>
            <a:endParaRPr lang="bg-BG" sz="2000" b="1" dirty="0">
              <a:latin typeface="Helen Bg Light" panose="02000003080000020004" pitchFamily="50"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grpSp>
        <p:nvGrpSpPr>
          <p:cNvPr id="9" name="Group 2"/>
          <p:cNvGrpSpPr>
            <a:grpSpLocks/>
          </p:cNvGrpSpPr>
          <p:nvPr/>
        </p:nvGrpSpPr>
        <p:grpSpPr bwMode="auto">
          <a:xfrm>
            <a:off x="0" y="6804967"/>
            <a:ext cx="10660063" cy="661988"/>
            <a:chOff x="23879" y="252238"/>
            <a:chExt cx="11787046" cy="878400"/>
          </a:xfrm>
        </p:grpSpPr>
        <p:pic>
          <p:nvPicPr>
            <p:cNvPr id="11" name="Picture 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Table 1"/>
          <p:cNvGraphicFramePr>
            <a:graphicFrameLocks noGrp="1"/>
          </p:cNvGraphicFramePr>
          <p:nvPr>
            <p:extLst/>
          </p:nvPr>
        </p:nvGraphicFramePr>
        <p:xfrm>
          <a:off x="2394373" y="2101097"/>
          <a:ext cx="8102012" cy="3551742"/>
        </p:xfrm>
        <a:graphic>
          <a:graphicData uri="http://schemas.openxmlformats.org/drawingml/2006/table">
            <a:tbl>
              <a:tblPr firstRow="1" bandRow="1">
                <a:tableStyleId>{F5AB1C69-6EDB-4FF4-983F-18BD219EF322}</a:tableStyleId>
              </a:tblPr>
              <a:tblGrid>
                <a:gridCol w="1728191">
                  <a:extLst>
                    <a:ext uri="{9D8B030D-6E8A-4147-A177-3AD203B41FA5}">
                      <a16:colId xmlns:a16="http://schemas.microsoft.com/office/drawing/2014/main" val="3396646525"/>
                    </a:ext>
                  </a:extLst>
                </a:gridCol>
                <a:gridCol w="2456855">
                  <a:extLst>
                    <a:ext uri="{9D8B030D-6E8A-4147-A177-3AD203B41FA5}">
                      <a16:colId xmlns:a16="http://schemas.microsoft.com/office/drawing/2014/main" val="3836495150"/>
                    </a:ext>
                  </a:extLst>
                </a:gridCol>
                <a:gridCol w="3916966">
                  <a:extLst>
                    <a:ext uri="{9D8B030D-6E8A-4147-A177-3AD203B41FA5}">
                      <a16:colId xmlns:a16="http://schemas.microsoft.com/office/drawing/2014/main" val="987917062"/>
                    </a:ext>
                  </a:extLst>
                </a:gridCol>
              </a:tblGrid>
              <a:tr h="406991">
                <a:tc>
                  <a:txBody>
                    <a:bodyPr/>
                    <a:lstStyle/>
                    <a:p>
                      <a:pPr algn="ctr"/>
                      <a:r>
                        <a:rPr lang="bg-BG" dirty="0" smtClean="0"/>
                        <a:t>ПРОМЯНА</a:t>
                      </a:r>
                      <a:endParaRPr lang="bg-BG" dirty="0"/>
                    </a:p>
                  </a:txBody>
                  <a:tcPr anchor="ctr"/>
                </a:tc>
                <a:tc>
                  <a:txBody>
                    <a:bodyPr/>
                    <a:lstStyle/>
                    <a:p>
                      <a:pPr algn="ctr"/>
                      <a:r>
                        <a:rPr lang="bg-BG" sz="2100" b="1" kern="1200" dirty="0" smtClean="0">
                          <a:solidFill>
                            <a:schemeClr val="lt1"/>
                          </a:solidFill>
                          <a:effectLst/>
                          <a:latin typeface="+mn-lt"/>
                          <a:ea typeface="+mn-ea"/>
                          <a:cs typeface="+mn-cs"/>
                        </a:rPr>
                        <a:t>ПРЕДИ</a:t>
                      </a:r>
                      <a:endParaRPr lang="bg-BG" dirty="0"/>
                    </a:p>
                  </a:txBody>
                  <a:tcPr anchor="ctr"/>
                </a:tc>
                <a:tc>
                  <a:txBody>
                    <a:bodyPr/>
                    <a:lstStyle/>
                    <a:p>
                      <a:pPr algn="ctr"/>
                      <a:r>
                        <a:rPr lang="bg-BG" sz="2100" b="1" kern="1200" dirty="0" smtClean="0">
                          <a:solidFill>
                            <a:schemeClr val="lt1"/>
                          </a:solidFill>
                          <a:effectLst/>
                          <a:latin typeface="+mn-lt"/>
                          <a:ea typeface="+mn-ea"/>
                          <a:cs typeface="+mn-cs"/>
                        </a:rPr>
                        <a:t>ПРЕДЛОЖЕНИЕ</a:t>
                      </a:r>
                      <a:endParaRPr lang="bg-BG" dirty="0"/>
                    </a:p>
                  </a:txBody>
                  <a:tcPr anchor="ctr"/>
                </a:tc>
                <a:extLst>
                  <a:ext uri="{0D108BD9-81ED-4DB2-BD59-A6C34878D82A}">
                    <a16:rowId xmlns:a16="http://schemas.microsoft.com/office/drawing/2014/main" val="1100548341"/>
                  </a:ext>
                </a:extLst>
              </a:tr>
              <a:tr h="1558339">
                <a:tc>
                  <a:txBody>
                    <a:bodyPr/>
                    <a:lstStyle/>
                    <a:p>
                      <a:pPr algn="l"/>
                      <a:r>
                        <a:rPr lang="bg-BG" sz="1800" b="1" kern="1200" dirty="0" smtClean="0">
                          <a:solidFill>
                            <a:schemeClr val="dk1"/>
                          </a:solidFill>
                          <a:latin typeface="Helen Bg Light" panose="02000003080000020004" pitchFamily="50" charset="-52"/>
                          <a:ea typeface="+mn-ea"/>
                          <a:cs typeface="+mn-cs"/>
                        </a:rPr>
                        <a:t>ДАТА НА ОБЯВЯВАНЕ НА ПРОЦЕДУРАТА</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Второ тримесечие на 2019 г.</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Трето тримесечие на 2019 г.</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4054898758"/>
                  </a:ext>
                </a:extLst>
              </a:tr>
              <a:tr h="1581923">
                <a:tc>
                  <a:txBody>
                    <a:bodyPr/>
                    <a:lstStyle/>
                    <a:p>
                      <a:pPr algn="l"/>
                      <a:r>
                        <a:rPr lang="bg-BG" sz="1800" b="1" kern="1200" dirty="0" smtClean="0">
                          <a:solidFill>
                            <a:schemeClr val="dk1"/>
                          </a:solidFill>
                          <a:latin typeface="Helen Bg Light" panose="02000003080000020004" pitchFamily="50" charset="-52"/>
                          <a:ea typeface="+mn-ea"/>
                          <a:cs typeface="+mn-cs"/>
                        </a:rPr>
                        <a:t>МАКСИМАЛЕН РАЗМЕР НА БФП ЗА ОТДЕЛЕН ПРОЕКТ</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150 000 лв.</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200 000 лв. </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472126856"/>
                  </a:ext>
                </a:extLst>
              </a:tr>
            </a:tbl>
          </a:graphicData>
        </a:graphic>
      </p:graphicFrame>
      <p:pic>
        <p:nvPicPr>
          <p:cNvPr id="6" name="Picture 5"/>
          <p:cNvPicPr>
            <a:picLocks noChangeAspect="1"/>
          </p:cNvPicPr>
          <p:nvPr/>
        </p:nvPicPr>
        <p:blipFill>
          <a:blip r:embed="rId6"/>
          <a:stretch>
            <a:fillRect/>
          </a:stretch>
        </p:blipFill>
        <p:spPr>
          <a:xfrm>
            <a:off x="162124" y="4572719"/>
            <a:ext cx="2141223" cy="1284734"/>
          </a:xfrm>
          <a:prstGeom prst="rect">
            <a:avLst/>
          </a:prstGeom>
        </p:spPr>
      </p:pic>
    </p:spTree>
    <p:extLst>
      <p:ext uri="{BB962C8B-B14F-4D97-AF65-F5344CB8AC3E}">
        <p14:creationId xmlns:p14="http://schemas.microsoft.com/office/powerpoint/2010/main" val="9741123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082930" y="180231"/>
            <a:ext cx="71850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ЦЕЛЕВИ ГРУПИ ОТ ЮЖЕН ЦЕНТРАЛЕН</a:t>
            </a: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за служителите в администрацията, организирани от Института по публична администрация</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заети по служебно или трудово правоотношение в държавната администрация на всички нива;</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кандидата.</a:t>
            </a:r>
          </a:p>
          <a:p>
            <a:pPr marL="520700" lvl="1" indent="0">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p>
          <a:p>
            <a:pPr marL="0" indent="0" algn="just">
              <a:buNone/>
            </a:pP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надграждане на информационните системи на ИПА;</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Организиране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провеждане и/или участие в обучения, обмяна на опит, семинари, кръгли маси и други мероприятия;</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Разработване</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актуализиране  на сертифициращи програми за обучение в ИПА;</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Развитие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изследователската дейност и на информационния и документационен център в ИПА</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Срок на изпълнение: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2019 - 2021</a:t>
            </a:r>
            <a:endPar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96324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082930" y="180231"/>
            <a:ext cx="71850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ЦЕЛЕВИ ГРУПИ ОТ ЮЖЕН ЦЕНТРАЛЕН</a:t>
            </a: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за служителите в администрацията, организирани от Дипломатическия институт към МВнР и НСОРБ</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заети по служебно или трудово правоотношение в държавната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a:t>
            </a: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520700" lvl="1" indent="0">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p>
          <a:p>
            <a:pPr marL="0" indent="0" algn="just">
              <a:buNone/>
            </a:pP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Организиране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провеждане на обучения за служителите от общинската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a:t>
            </a: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Повишаване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капацитета на бенефициентите за организиране и провеждане на обучения, вкл. чрез участие в обучения/ форуми/ конференции на служителите им;</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нови/осъвременяване на съществуващи обучителни модули за администрацията, вкл. адаптирането им за електронна форма на обучение;</a:t>
            </a:r>
          </a:p>
          <a:p>
            <a:pPr marL="0" indent="0" algn="just">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Срок на изпълнение: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2019 - 2021</a:t>
            </a:r>
            <a:endPar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58352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082930" y="180231"/>
            <a:ext cx="71850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ЦЕЛЕВИ ГРУПИ ОТ ЮЖЕН ЦЕНТРАЛЕН</a:t>
            </a: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Развиване на капацитета  за внедряване и прилагане на Общата рамка за оценка (CAF) в администрациите</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Администрацията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изпълнителната власт и нейните служители;</a:t>
            </a:r>
          </a:p>
          <a:p>
            <a:pPr lvl="1">
              <a:buFont typeface="Wingdings" panose="05000000000000000000" pitchFamily="2" charset="2"/>
              <a:buChar char="§"/>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Администрации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други държавни институции, органи и лица, създадени с нормативен акт и техните служители.</a:t>
            </a:r>
          </a:p>
          <a:p>
            <a:pPr marL="520700" lvl="1" indent="0">
              <a:buNone/>
            </a:pPr>
            <a:endPar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p>
          <a:p>
            <a:pPr marL="0" indent="0" algn="just">
              <a:buNone/>
            </a:pPr>
            <a:r>
              <a:rPr lang="ru-RU"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Развитие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капацитета на CAF ресурсния център в ИПА за изпълнение на неговите функции;</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Внедряване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модела CAF в администрациите;</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Организиране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провеждане на обучения по  CAF;</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Прилагане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Националните правила за външна обратна връзка и присъждане на етикет „Ефективен CAF потребител“;</a:t>
            </a:r>
          </a:p>
          <a:p>
            <a:pPr marL="0" indent="0" algn="just">
              <a:buNone/>
            </a:pPr>
            <a:r>
              <a:rPr lang="ru-RU"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Популяризиране </a:t>
            </a:r>
            <a:r>
              <a:rPr lang="ru-RU"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CAF модела</a:t>
            </a: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Срок </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на изпълнение: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2019 - 2021</a:t>
            </a:r>
            <a:endPar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9612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288370" y="180231"/>
            <a:ext cx="67741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ПРОЕКТИ С ЦЕЛЕВИ ГРУПИ ОТ ЮЖЕН ЦЕНТРАЛЕН</a:t>
            </a: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168321917"/>
              </p:ext>
            </p:extLst>
          </p:nvPr>
        </p:nvGraphicFramePr>
        <p:xfrm>
          <a:off x="844562" y="988717"/>
          <a:ext cx="9289032"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Бенефициент: Национално сдружение на общините в България</a:t>
            </a:r>
          </a:p>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Проект: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„Създаване на модели за оптимални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административни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на общините</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с бюджет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763 449.60 лв</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buNone/>
            </a:pPr>
            <a:endParaRPr lang="bg-BG" sz="18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Основни дейности и резултати:</a:t>
            </a: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функционални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анализи 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общините. </a:t>
            </a:r>
          </a:p>
          <a:p>
            <a:pPr marL="520700" lvl="1" indent="0" algn="just">
              <a:buNone/>
            </a:pP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Направени са  изследвания и оценка на </a:t>
            </a:r>
            <a:r>
              <a:rPr lang="bg-BG" sz="1600" b="1" dirty="0" err="1">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релевантността</a:t>
            </a:r>
            <a:r>
              <a:rPr lang="bg-BG" sz="16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на функциите, ефективността, ефикасността и икономичността на дейността на общинските администрации и са формулирани препоръки за подобрения. На база на анализа всички общински администрации за групирани, като е отчетено наличието на сходни проблеми и причини за тяхното съществуване, както и  други фактори, които влияят върху структурата на общинската администрация.</a:t>
            </a:r>
          </a:p>
          <a:p>
            <a:pPr marL="520700" lvl="1" indent="0" algn="just">
              <a:buNone/>
            </a:pPr>
            <a:endPar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В момента се разработват примерни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модели за административни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идентифицирани след изготвения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a:t>
            </a:r>
          </a:p>
          <a:p>
            <a:pPr marL="520700" lvl="1" indent="0" algn="just">
              <a:buNone/>
            </a:pPr>
            <a:endPar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В момента се разработват нормативни актове</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необходими на общините за оптимизиране структурата на администрацията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им.</a:t>
            </a:r>
            <a:endPar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endParaRPr lang="bg-BG" sz="2000" dirty="0">
              <a:latin typeface="Helen Bg Light" panose="02000003080000020004" pitchFamily="50" charset="-52"/>
              <a:ea typeface="Times New Roman" panose="02020603050405020304" pitchFamily="18" charset="0"/>
              <a:cs typeface="Times New Roman" panose="02020603050405020304" pitchFamily="18" charset="0"/>
            </a:endParaRPr>
          </a:p>
          <a:p>
            <a:pPr marL="0" indent="0">
              <a:buNone/>
            </a:pPr>
            <a:r>
              <a:rPr lang="en-US" sz="1800" dirty="0" smtClean="0">
                <a:latin typeface="Helen Bg Light" panose="02000003080000020004"/>
                <a:ea typeface="Times New Roman" panose="02020603050405020304" pitchFamily="18" charset="0"/>
                <a:cs typeface="Times New Roman" panose="02020603050405020304" pitchFamily="18" charset="0"/>
              </a:rPr>
              <a:t>			</a:t>
            </a:r>
            <a:endParaRPr lang="bg-BG" dirty="0"/>
          </a:p>
        </p:txBody>
      </p:sp>
    </p:spTree>
    <p:extLst>
      <p:ext uri="{BB962C8B-B14F-4D97-AF65-F5344CB8AC3E}">
        <p14:creationId xmlns:p14="http://schemas.microsoft.com/office/powerpoint/2010/main" val="21682618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532119" y="180231"/>
            <a:ext cx="62866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168321917"/>
              </p:ext>
            </p:extLst>
          </p:nvPr>
        </p:nvGraphicFramePr>
        <p:xfrm>
          <a:off x="844562" y="988717"/>
          <a:ext cx="9289032"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972319"/>
            <a:ext cx="9483871" cy="5187639"/>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spcBef>
                <a:spcPts val="0"/>
              </a:spcBef>
              <a:spcAft>
                <a:spcPts val="600"/>
              </a:spcAf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Бенефициент: Национално сдружение на общините в България</a:t>
            </a:r>
          </a:p>
          <a:p>
            <a:pPr marL="0" indent="0" algn="just">
              <a:spcBef>
                <a:spcPts val="0"/>
              </a:spcBef>
              <a:spcAft>
                <a:spcPts val="600"/>
              </a:spcAf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Проект: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Подобряване капацитета на общинските служители за предоставяне на качествени публични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услуги“ с бюджет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4 610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921,68 лева</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Основни дейности и резултати:</a:t>
            </a:r>
          </a:p>
          <a:p>
            <a:pPr algn="just">
              <a:spcBef>
                <a:spcPts val="0"/>
              </a:spcBef>
              <a:spcAft>
                <a:spcPts val="600"/>
              </a:spcAft>
              <a:buFont typeface="Wingdings" panose="05000000000000000000" pitchFamily="2" charset="2"/>
              <a:buChar char="v"/>
            </a:pPr>
            <a:r>
              <a:rPr lang="bg-BG" sz="1400" b="1" dirty="0" err="1"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Доразвитие</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на Интернет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платформата за обучение в частта дистанционно обучение. </a:t>
            </a:r>
            <a:endPar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Надградена е Интернет платформата за обучение и са проведени всички, заложени по проекта дистанционни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a:t>
            </a: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Актуализиране на съществуващи и създаване на </a:t>
            </a:r>
            <a:r>
              <a:rPr lang="en-US"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10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нови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модула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 ключови теми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обучени 200 </a:t>
            </a:r>
            <a:r>
              <a:rPr lang="bg-BG" sz="1400" b="1" dirty="0" err="1"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обучители</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buNone/>
            </a:pP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Устройство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територията          Превенция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действия при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бедствия  	Обществен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ред и сигурност</a:t>
            </a:r>
          </a:p>
          <a:p>
            <a:pPr marL="0" indent="0">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Местни данъци 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такси 	                 Общински бюджети 		Управление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водите</a:t>
            </a:r>
          </a:p>
          <a:p>
            <a:pPr marL="0" indent="0">
              <a:buNone/>
            </a:pP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Управление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отпадъците            О-</a:t>
            </a:r>
            <a:r>
              <a:rPr lang="bg-BG" sz="1400" b="1" dirty="0" err="1"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бразование</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Социални дейности</a:t>
            </a:r>
          </a:p>
          <a:p>
            <a:pPr marL="0" indent="0">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Общинска собственост</a:t>
            </a: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 са 3 930 </a:t>
            </a:r>
            <a:r>
              <a:rPr lang="bg-BG" sz="1400" b="1" dirty="0" err="1">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обучители</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 общински служители, които са водещи експерти в съответната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област</a:t>
            </a:r>
          </a:p>
          <a:p>
            <a:pPr algn="just">
              <a:spcBef>
                <a:spcPts val="0"/>
              </a:spcBef>
              <a:spcAft>
                <a:spcPts val="600"/>
              </a:spcAft>
              <a:buFont typeface="Wingdings" panose="05000000000000000000" pitchFamily="2" charset="2"/>
              <a:buChar char="v"/>
            </a:pP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Провеждане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 новосъздадени и актуализирани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модули за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5400 общински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Проведени са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по новосъздадени и актуализирани модули за над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5 500 общински служители</a:t>
            </a: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Провеждане на обучения по заявка на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общините за минимум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106 заявки 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150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Дейността не е изпълнена, тъй като не са получени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заявки.</a:t>
            </a: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Подготовка на практически наръчници по отделните обучителни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теми, достъпни чрез Интернет платформата.</a:t>
            </a:r>
            <a:endPar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buNone/>
            </a:pPr>
            <a:r>
              <a:rPr lang="en-US" sz="1800" b="1" dirty="0" smtClean="0">
                <a:solidFill>
                  <a:schemeClr val="tx2">
                    <a:lumMod val="50000"/>
                  </a:schemeClr>
                </a:solidFill>
                <a:latin typeface="Helen Bg Light" panose="02000003080000020004"/>
                <a:ea typeface="Times New Roman" panose="02020603050405020304" pitchFamily="18" charset="0"/>
                <a:cs typeface="Times New Roman" panose="02020603050405020304" pitchFamily="18" charset="0"/>
              </a:rPr>
              <a:t>			</a:t>
            </a:r>
            <a:endParaRPr lang="bg-BG" b="1" dirty="0">
              <a:solidFill>
                <a:schemeClr val="tx2">
                  <a:lumMod val="50000"/>
                </a:schemeClr>
              </a:solidFill>
            </a:endParaRPr>
          </a:p>
        </p:txBody>
      </p:sp>
    </p:spTree>
    <p:extLst>
      <p:ext uri="{BB962C8B-B14F-4D97-AF65-F5344CB8AC3E}">
        <p14:creationId xmlns:p14="http://schemas.microsoft.com/office/powerpoint/2010/main" val="18128453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06938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378148" y="1116335"/>
            <a:ext cx="10081120" cy="4970591"/>
          </a:xfrm>
          <a:prstGeom prst="rect">
            <a:avLst/>
          </a:prstGeom>
        </p:spPr>
        <p:txBody>
          <a:bodyPr wrap="square">
            <a:spAutoFit/>
          </a:bodyPr>
          <a:lstStyle/>
          <a:p>
            <a:pPr marL="342900" indent="-342900">
              <a:buFont typeface="Arial" panose="020B0604020202020204" pitchFamily="34" charset="0"/>
              <a:buChar char="•"/>
            </a:pPr>
            <a:endParaRPr lang="bg-BG" sz="1800" dirty="0" smtClean="0">
              <a:solidFill>
                <a:prstClr val="black"/>
              </a:solidFill>
              <a:latin typeface="Helen Bg Light" panose="02000003080000020004"/>
            </a:endParaRPr>
          </a:p>
          <a:p>
            <a:pPr algn="just">
              <a:spcBef>
                <a:spcPts val="0"/>
              </a:spcBef>
              <a:spcAft>
                <a:spcPts val="600"/>
              </a:spcAft>
            </a:pPr>
            <a:r>
              <a:rPr lang="bg-BG" sz="1800" b="1" dirty="0" smtClean="0">
                <a:solidFill>
                  <a:schemeClr val="accent1">
                    <a:lumMod val="50000"/>
                  </a:schemeClr>
                </a:solidFill>
                <a:latin typeface="Helen Bg Light" panose="02000003080000020004"/>
              </a:rPr>
              <a:t>Бенефициент: </a:t>
            </a:r>
            <a:r>
              <a:rPr lang="bg-BG" sz="1800" b="1" dirty="0">
                <a:solidFill>
                  <a:schemeClr val="accent1">
                    <a:lumMod val="50000"/>
                  </a:schemeClr>
                </a:solidFill>
                <a:latin typeface="Helen Bg Light" panose="02000003080000020004"/>
              </a:rPr>
              <a:t>Национално сдружение на общините в </a:t>
            </a:r>
            <a:r>
              <a:rPr lang="bg-BG" sz="1800" b="1" dirty="0" smtClean="0">
                <a:solidFill>
                  <a:schemeClr val="accent1">
                    <a:lumMod val="50000"/>
                  </a:schemeClr>
                </a:solidFill>
                <a:latin typeface="Helen Bg Light" panose="02000003080000020004"/>
              </a:rPr>
              <a:t>България</a:t>
            </a:r>
          </a:p>
          <a:p>
            <a:pPr algn="just">
              <a:spcBef>
                <a:spcPts val="0"/>
              </a:spcBef>
              <a:spcAft>
                <a:spcPts val="600"/>
              </a:spcAft>
            </a:pPr>
            <a:r>
              <a:rPr lang="bg-BG" sz="1800" b="1" dirty="0" smtClean="0">
                <a:solidFill>
                  <a:schemeClr val="accent1">
                    <a:lumMod val="50000"/>
                  </a:schemeClr>
                </a:solidFill>
                <a:latin typeface="Helen Bg Light" panose="02000003080000020004"/>
              </a:rPr>
              <a:t>Проект: </a:t>
            </a:r>
            <a:r>
              <a:rPr lang="bg-BG" sz="1800" b="1" dirty="0">
                <a:solidFill>
                  <a:schemeClr val="accent1">
                    <a:lumMod val="50000"/>
                  </a:schemeClr>
                </a:solidFill>
                <a:latin typeface="Helen Bg Light" panose="02000003080000020004"/>
              </a:rPr>
              <a:t>Подкрепа за развитие на общините, градовете и регионите за европейско </a:t>
            </a:r>
            <a:r>
              <a:rPr lang="bg-BG" sz="1800" b="1" dirty="0" smtClean="0">
                <a:solidFill>
                  <a:schemeClr val="accent1">
                    <a:lumMod val="50000"/>
                  </a:schemeClr>
                </a:solidFill>
                <a:latin typeface="Helen Bg Light" panose="02000003080000020004"/>
              </a:rPr>
              <a:t>сближаване с бюджет 4</a:t>
            </a:r>
            <a:r>
              <a:rPr lang="bg-BG" sz="1800" b="1" dirty="0">
                <a:solidFill>
                  <a:schemeClr val="accent1">
                    <a:lumMod val="50000"/>
                  </a:schemeClr>
                </a:solidFill>
                <a:latin typeface="Helen Bg Light" panose="02000003080000020004"/>
              </a:rPr>
              <a:t> 651 246.53 г. </a:t>
            </a:r>
            <a:endParaRPr lang="bg-BG" sz="1800" b="1" dirty="0" smtClean="0">
              <a:solidFill>
                <a:schemeClr val="accent1">
                  <a:lumMod val="50000"/>
                </a:schemeClr>
              </a:solidFill>
              <a:latin typeface="Helen Bg Light" panose="02000003080000020004"/>
            </a:endParaRPr>
          </a:p>
          <a:p>
            <a:pPr marL="342900" indent="-342900" algn="just">
              <a:spcBef>
                <a:spcPts val="0"/>
              </a:spcBef>
              <a:spcAft>
                <a:spcPts val="600"/>
              </a:spcAft>
              <a:buFont typeface="Arial" panose="020B0604020202020204" pitchFamily="34" charset="0"/>
              <a:buChar char="•"/>
            </a:pPr>
            <a:endParaRPr lang="bg-BG" sz="1000" b="1" dirty="0" smtClean="0">
              <a:solidFill>
                <a:prstClr val="black"/>
              </a:solidFill>
              <a:latin typeface="Helen Bg Light" panose="02000003080000020004"/>
            </a:endParaRPr>
          </a:p>
          <a:p>
            <a:pPr algn="just">
              <a:spcBef>
                <a:spcPts val="0"/>
              </a:spcBef>
              <a:spcAft>
                <a:spcPts val="600"/>
              </a:spcAft>
            </a:pPr>
            <a:r>
              <a:rPr lang="bg-BG" sz="1800" b="1" dirty="0" smtClean="0">
                <a:solidFill>
                  <a:srgbClr val="C00000"/>
                </a:solidFill>
                <a:latin typeface="Helen Bg Light" panose="02000003080000020004"/>
              </a:rPr>
              <a:t>Дейности: </a:t>
            </a:r>
            <a:endParaRPr lang="bg-BG" sz="1800" b="1" dirty="0">
              <a:solidFill>
                <a:srgbClr val="C00000"/>
              </a:solidFill>
              <a:latin typeface="Helen Bg Light" panose="02000003080000020004"/>
            </a:endParaRP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на специфична подкрепа за общините при подготовка и изпълнение на проекти, 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Организиране и провеждане на форуми за обсъждане и формиране на общи позиции на общините във връзка с подготовката, управлението и изпълнението на проекти, съфинансирани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Изготвяне на наръчници по специфични теми, свързани с подготовката и изпълнението на общински проекти, съфинансирани от ЕСИФ ;</a:t>
            </a:r>
          </a:p>
          <a:p>
            <a:pPr marL="285750" indent="-285750">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ефективното функциониране на Общинския ресурсно-координационния център (ОРКЦ).</a:t>
            </a:r>
            <a:endParaRPr lang="bg-BG" sz="1800" b="1" dirty="0">
              <a:solidFill>
                <a:schemeClr val="accent1">
                  <a:lumMod val="50000"/>
                </a:schemeClr>
              </a:solidFill>
              <a:latin typeface="Helen Bg Light" panose="02000003080000020004"/>
            </a:endParaRPr>
          </a:p>
          <a:p>
            <a:pPr marL="0" indent="0">
              <a:buFont typeface="Arial" panose="020B0604020202020204" pitchFamily="34" charset="0"/>
              <a:buNone/>
            </a:pPr>
            <a:endParaRPr lang="en-US" sz="2000" b="1" dirty="0">
              <a:solidFill>
                <a:prstClr val="black"/>
              </a:solidFill>
              <a:latin typeface="Helen Bg Light" panose="02000003080000020004"/>
            </a:endParaRPr>
          </a:p>
        </p:txBody>
      </p:sp>
      <p:sp>
        <p:nvSpPr>
          <p:cNvPr id="14" name="TextBox 16"/>
          <p:cNvSpPr txBox="1">
            <a:spLocks noChangeArrowheads="1"/>
          </p:cNvSpPr>
          <p:nvPr/>
        </p:nvSpPr>
        <p:spPr bwMode="auto">
          <a:xfrm>
            <a:off x="2532119" y="180231"/>
            <a:ext cx="62866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spTree>
    <p:extLst>
      <p:ext uri="{BB962C8B-B14F-4D97-AF65-F5344CB8AC3E}">
        <p14:creationId xmlns:p14="http://schemas.microsoft.com/office/powerpoint/2010/main" val="26276554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20574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1"/>
          <p:cNvSpPr txBox="1"/>
          <p:nvPr/>
        </p:nvSpPr>
        <p:spPr>
          <a:xfrm>
            <a:off x="162124" y="1303926"/>
            <a:ext cx="10141768" cy="446276"/>
          </a:xfrm>
          <a:prstGeom prst="rect">
            <a:avLst/>
          </a:prstGeom>
          <a:noFill/>
        </p:spPr>
        <p:txBody>
          <a:bodyPr wrap="square" rtlCol="0">
            <a:spAutoFit/>
          </a:bodyPr>
          <a:lstStyle/>
          <a:p>
            <a:pPr algn="ctr"/>
            <a:r>
              <a:rPr lang="bg-BG" sz="2300" b="1" dirty="0" smtClean="0">
                <a:solidFill>
                  <a:schemeClr val="tx2">
                    <a:lumMod val="50000"/>
                  </a:schemeClr>
                </a:solidFill>
                <a:latin typeface="Helen Bg Light" panose="02000003080000020004"/>
                <a:ea typeface="+mj-ea"/>
                <a:cs typeface="+mj-cs"/>
              </a:rPr>
              <a:t>РЕАЛНО ИЗПЛАТЕНИ СРЕДСТВА ПО ПРОГРАМАТА</a:t>
            </a:r>
            <a:endParaRPr lang="bg-BG" sz="2300" b="1" dirty="0">
              <a:solidFill>
                <a:schemeClr val="tx2">
                  <a:lumMod val="50000"/>
                </a:schemeClr>
              </a:solidFill>
              <a:latin typeface="Helen Bg Light" panose="02000003080000020004"/>
              <a:ea typeface="+mj-ea"/>
              <a:cs typeface="+mj-cs"/>
            </a:endParaRPr>
          </a:p>
        </p:txBody>
      </p:sp>
      <p:sp>
        <p:nvSpPr>
          <p:cNvPr id="17" name="TextBox 15"/>
          <p:cNvSpPr txBox="1">
            <a:spLocks noChangeArrowheads="1"/>
          </p:cNvSpPr>
          <p:nvPr/>
        </p:nvSpPr>
        <p:spPr bwMode="auto">
          <a:xfrm>
            <a:off x="404262" y="449099"/>
            <a:ext cx="54611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bg-BG" altLang="bg-BG" sz="2800" dirty="0">
                <a:solidFill>
                  <a:schemeClr val="bg1"/>
                </a:solidFill>
                <a:latin typeface="Helen Bg" pitchFamily="34" charset="-52"/>
              </a:rPr>
              <a:t>к</a:t>
            </a:r>
            <a:r>
              <a:rPr lang="bg-BG" altLang="bg-BG" sz="2800" dirty="0" smtClean="0">
                <a:solidFill>
                  <a:schemeClr val="bg1"/>
                </a:solidFill>
                <a:latin typeface="Helen Bg" pitchFamily="34" charset="-52"/>
              </a:rPr>
              <a:t>ъм 31.05.2019</a:t>
            </a:r>
          </a:p>
        </p:txBody>
      </p:sp>
      <p:sp>
        <p:nvSpPr>
          <p:cNvPr id="18" name="TextBox 16"/>
          <p:cNvSpPr txBox="1">
            <a:spLocks noChangeArrowheads="1"/>
          </p:cNvSpPr>
          <p:nvPr/>
        </p:nvSpPr>
        <p:spPr bwMode="auto">
          <a:xfrm>
            <a:off x="409025" y="160174"/>
            <a:ext cx="353654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a:solidFill>
                  <a:schemeClr val="bg1"/>
                </a:solidFill>
                <a:latin typeface="Helen Bg Light" panose="02000003080000020004" pitchFamily="50" charset="-52"/>
              </a:rPr>
              <a:t>ФИНАНСОВО </a:t>
            </a:r>
            <a:r>
              <a:rPr lang="bg-BG" altLang="bg-BG" dirty="0" smtClean="0">
                <a:solidFill>
                  <a:schemeClr val="bg1"/>
                </a:solidFill>
                <a:latin typeface="Helen Bg Light" panose="02000003080000020004" pitchFamily="50" charset="-52"/>
              </a:rPr>
              <a:t>ИЗПЪЛНЕНИЕ </a:t>
            </a:r>
            <a:endParaRPr lang="bg-BG" altLang="bg-BG" dirty="0">
              <a:solidFill>
                <a:schemeClr val="bg1"/>
              </a:solidFill>
              <a:latin typeface="Helen Bg Light" panose="02000003080000020004" pitchFamily="50" charset="-52"/>
            </a:endParaRPr>
          </a:p>
        </p:txBody>
      </p:sp>
      <p:sp>
        <p:nvSpPr>
          <p:cNvPr id="11" name="Rectangle 10"/>
          <p:cNvSpPr>
            <a:spLocks noChangeArrowheads="1"/>
          </p:cNvSpPr>
          <p:nvPr/>
        </p:nvSpPr>
        <p:spPr bwMode="auto">
          <a:xfrm>
            <a:off x="5415205" y="2073174"/>
            <a:ext cx="913120"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bg-BG" sz="1600" b="1" dirty="0" smtClean="0">
                <a:latin typeface="Helen Bg Light" panose="02000003080000020004"/>
                <a:ea typeface="+mj-ea"/>
                <a:cs typeface="+mj-cs"/>
              </a:rPr>
              <a:t>В </a:t>
            </a:r>
            <a:r>
              <a:rPr lang="bg-BG" sz="1600" b="1" dirty="0" smtClean="0">
                <a:latin typeface="Helen Bg Light" panose="02000003080000020004"/>
              </a:rPr>
              <a:t>ЮЦР</a:t>
            </a:r>
            <a:endParaRPr lang="ru-RU" sz="1600" b="1" dirty="0">
              <a:latin typeface="Helen Bg Light" panose="02000003080000020004"/>
            </a:endParaRPr>
          </a:p>
        </p:txBody>
      </p:sp>
      <p:sp>
        <p:nvSpPr>
          <p:cNvPr id="15" name="Isosceles Triangle 14"/>
          <p:cNvSpPr/>
          <p:nvPr/>
        </p:nvSpPr>
        <p:spPr>
          <a:xfrm rot="5400000">
            <a:off x="6484258" y="2185448"/>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19" name="Rectangle 18"/>
          <p:cNvSpPr>
            <a:spLocks noChangeArrowheads="1"/>
          </p:cNvSpPr>
          <p:nvPr/>
        </p:nvSpPr>
        <p:spPr bwMode="auto">
          <a:xfrm>
            <a:off x="7037382" y="2044319"/>
            <a:ext cx="2341766" cy="593848"/>
          </a:xfrm>
          <a:prstGeom prst="rect">
            <a:avLst/>
          </a:prstGeom>
          <a:solidFill>
            <a:schemeClr val="bg1"/>
          </a:solidFill>
          <a:ln w="12700" algn="ctr">
            <a:solidFill>
              <a:srgbClr val="002060"/>
            </a:solidFill>
            <a:miter lim="800000"/>
            <a:headEnd/>
            <a:tailEnd/>
          </a:ln>
          <a:effectLst/>
        </p:spPr>
        <p:txBody>
          <a:bodyPr anchor="ctr"/>
          <a:lstStyle/>
          <a:p>
            <a:pPr marL="177800" lvl="1" indent="-177800" algn="ctr" defTabSz="179388" fontAlgn="auto">
              <a:spcBef>
                <a:spcPts val="0"/>
              </a:spcBef>
              <a:defRPr/>
            </a:pPr>
            <a:r>
              <a:rPr lang="bg-BG" sz="1600" b="1" dirty="0" smtClean="0">
                <a:latin typeface="Helen Bg Light" panose="02000003080000020004"/>
                <a:ea typeface="+mj-ea"/>
                <a:cs typeface="+mj-cs"/>
              </a:rPr>
              <a:t> </a:t>
            </a:r>
            <a:r>
              <a:rPr lang="bg-BG" sz="1600" b="1" dirty="0"/>
              <a:t>1 914 722,99 </a:t>
            </a:r>
            <a:r>
              <a:rPr lang="bg-BG" sz="1600" b="1" dirty="0" smtClean="0">
                <a:latin typeface="Helen Bg Light" panose="02000003080000020004"/>
                <a:ea typeface="+mj-ea"/>
                <a:cs typeface="+mj-cs"/>
              </a:rPr>
              <a:t>лева</a:t>
            </a:r>
            <a:endParaRPr lang="bg-BG" sz="1600" b="1" dirty="0">
              <a:latin typeface="Helen Bg Light" panose="02000003080000020004"/>
              <a:ea typeface="+mj-ea"/>
              <a:cs typeface="+mj-cs"/>
            </a:endParaRPr>
          </a:p>
        </p:txBody>
      </p:sp>
      <p:sp>
        <p:nvSpPr>
          <p:cNvPr id="37" name="Isosceles Triangle 36"/>
          <p:cNvSpPr/>
          <p:nvPr/>
        </p:nvSpPr>
        <p:spPr>
          <a:xfrm rot="5400000">
            <a:off x="1806995" y="2890547"/>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39" name="Isosceles Triangle 38"/>
          <p:cNvSpPr/>
          <p:nvPr/>
        </p:nvSpPr>
        <p:spPr>
          <a:xfrm rot="5400000">
            <a:off x="1803738" y="3598702"/>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0" name="Isosceles Triangle 39"/>
          <p:cNvSpPr/>
          <p:nvPr/>
        </p:nvSpPr>
        <p:spPr>
          <a:xfrm rot="5400000">
            <a:off x="1803738" y="4316499"/>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1" name="Isosceles Triangle 40"/>
          <p:cNvSpPr/>
          <p:nvPr/>
        </p:nvSpPr>
        <p:spPr>
          <a:xfrm rot="5400000">
            <a:off x="1803738" y="5055434"/>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2" name="Isosceles Triangle 41"/>
          <p:cNvSpPr/>
          <p:nvPr/>
        </p:nvSpPr>
        <p:spPr>
          <a:xfrm rot="5400000">
            <a:off x="1803738" y="5734587"/>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5" name="Rectangle 44"/>
          <p:cNvSpPr>
            <a:spLocks noChangeArrowheads="1"/>
          </p:cNvSpPr>
          <p:nvPr/>
        </p:nvSpPr>
        <p:spPr bwMode="auto">
          <a:xfrm>
            <a:off x="740605" y="3481016"/>
            <a:ext cx="91312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solidFill>
                  <a:schemeClr val="tx2">
                    <a:lumMod val="50000"/>
                  </a:schemeClr>
                </a:solidFill>
                <a:latin typeface="Helen Bg Light" panose="02000003080000020004"/>
                <a:ea typeface="+mj-ea"/>
                <a:cs typeface="+mj-cs"/>
              </a:rPr>
              <a:t>ПО 3</a:t>
            </a:r>
            <a:endParaRPr lang="ru-RU" sz="1600" b="1" dirty="0">
              <a:solidFill>
                <a:schemeClr val="tx2">
                  <a:lumMod val="50000"/>
                </a:schemeClr>
              </a:solidFill>
              <a:latin typeface="Helen Bg Light" panose="02000003080000020004"/>
              <a:ea typeface="+mj-ea"/>
              <a:cs typeface="+mj-cs"/>
            </a:endParaRPr>
          </a:p>
        </p:txBody>
      </p:sp>
      <p:sp>
        <p:nvSpPr>
          <p:cNvPr id="46" name="Rectangle 45"/>
          <p:cNvSpPr>
            <a:spLocks noChangeArrowheads="1"/>
          </p:cNvSpPr>
          <p:nvPr/>
        </p:nvSpPr>
        <p:spPr bwMode="auto">
          <a:xfrm>
            <a:off x="734683" y="4192424"/>
            <a:ext cx="913122"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4</a:t>
            </a:r>
            <a:endParaRPr lang="ru-RU" sz="1600" b="1" dirty="0">
              <a:latin typeface="Helen Bg Light" panose="02000003080000020004"/>
              <a:ea typeface="+mj-ea"/>
              <a:cs typeface="+mj-cs"/>
            </a:endParaRPr>
          </a:p>
        </p:txBody>
      </p:sp>
      <p:sp>
        <p:nvSpPr>
          <p:cNvPr id="47" name="Rectangle 46"/>
          <p:cNvSpPr>
            <a:spLocks noChangeArrowheads="1"/>
          </p:cNvSpPr>
          <p:nvPr/>
        </p:nvSpPr>
        <p:spPr bwMode="auto">
          <a:xfrm>
            <a:off x="748344" y="4903832"/>
            <a:ext cx="89946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5</a:t>
            </a:r>
            <a:endParaRPr lang="ru-RU" sz="1600" b="1" dirty="0">
              <a:latin typeface="Helen Bg Light" panose="02000003080000020004"/>
              <a:ea typeface="+mj-ea"/>
              <a:cs typeface="+mj-cs"/>
            </a:endParaRPr>
          </a:p>
        </p:txBody>
      </p:sp>
      <p:sp>
        <p:nvSpPr>
          <p:cNvPr id="48" name="Rectangle 47"/>
          <p:cNvSpPr>
            <a:spLocks noChangeArrowheads="1"/>
          </p:cNvSpPr>
          <p:nvPr/>
        </p:nvSpPr>
        <p:spPr bwMode="auto">
          <a:xfrm>
            <a:off x="748344" y="5584765"/>
            <a:ext cx="89946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ОБЩО</a:t>
            </a:r>
            <a:endParaRPr lang="ru-RU" sz="1600" b="1" dirty="0">
              <a:latin typeface="Helen Bg Light" panose="02000003080000020004"/>
              <a:ea typeface="+mj-ea"/>
              <a:cs typeface="+mj-cs"/>
            </a:endParaRPr>
          </a:p>
        </p:txBody>
      </p:sp>
      <p:sp>
        <p:nvSpPr>
          <p:cNvPr id="49" name="Rectangle 48"/>
          <p:cNvSpPr>
            <a:spLocks noChangeArrowheads="1"/>
          </p:cNvSpPr>
          <p:nvPr/>
        </p:nvSpPr>
        <p:spPr bwMode="auto">
          <a:xfrm>
            <a:off x="734684" y="2752434"/>
            <a:ext cx="91312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2</a:t>
            </a:r>
            <a:endParaRPr lang="ru-RU" sz="1600" b="1" dirty="0">
              <a:latin typeface="Helen Bg Light" panose="02000003080000020004"/>
              <a:ea typeface="+mj-ea"/>
              <a:cs typeface="+mj-cs"/>
            </a:endParaRPr>
          </a:p>
        </p:txBody>
      </p:sp>
      <p:sp>
        <p:nvSpPr>
          <p:cNvPr id="50" name="Rectangle 49"/>
          <p:cNvSpPr>
            <a:spLocks noChangeArrowheads="1"/>
          </p:cNvSpPr>
          <p:nvPr/>
        </p:nvSpPr>
        <p:spPr bwMode="auto">
          <a:xfrm>
            <a:off x="2343835" y="2782215"/>
            <a:ext cx="1922745" cy="552954"/>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solidFill>
                  <a:srgbClr val="FF0000"/>
                </a:solidFill>
                <a:latin typeface="Helen Bg Light" panose="02000003080000020004"/>
                <a:ea typeface="+mj-ea"/>
                <a:cs typeface="+mj-cs"/>
              </a:rPr>
              <a:t>   20 847 755,36лв.</a:t>
            </a:r>
            <a:endParaRPr lang="bg-BG" sz="1600" b="1" dirty="0">
              <a:solidFill>
                <a:srgbClr val="FF0000"/>
              </a:solidFill>
              <a:latin typeface="Helen Bg Light" panose="02000003080000020004"/>
              <a:ea typeface="+mj-ea"/>
              <a:cs typeface="+mj-cs"/>
            </a:endParaRPr>
          </a:p>
        </p:txBody>
      </p:sp>
      <p:sp>
        <p:nvSpPr>
          <p:cNvPr id="52" name="Rectangle 51"/>
          <p:cNvSpPr>
            <a:spLocks noChangeArrowheads="1"/>
          </p:cNvSpPr>
          <p:nvPr/>
        </p:nvSpPr>
        <p:spPr bwMode="auto">
          <a:xfrm>
            <a:off x="2356861" y="4198219"/>
            <a:ext cx="1837711" cy="548370"/>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solidFill>
                  <a:srgbClr val="FF0000"/>
                </a:solidFill>
                <a:latin typeface="Helen Bg Light" panose="02000003080000020004"/>
                <a:ea typeface="+mj-ea"/>
                <a:cs typeface="+mj-cs"/>
              </a:rPr>
              <a:t>43 658 430,5лв.</a:t>
            </a:r>
            <a:endParaRPr lang="bg-BG" sz="1600" b="1" dirty="0">
              <a:solidFill>
                <a:srgbClr val="FF0000"/>
              </a:solidFill>
              <a:latin typeface="Helen Bg Light" panose="02000003080000020004"/>
              <a:ea typeface="+mj-ea"/>
              <a:cs typeface="+mj-cs"/>
            </a:endParaRPr>
          </a:p>
        </p:txBody>
      </p:sp>
      <p:sp>
        <p:nvSpPr>
          <p:cNvPr id="53" name="Rectangle 52"/>
          <p:cNvSpPr>
            <a:spLocks noChangeArrowheads="1"/>
          </p:cNvSpPr>
          <p:nvPr/>
        </p:nvSpPr>
        <p:spPr bwMode="auto">
          <a:xfrm>
            <a:off x="2343835" y="4888281"/>
            <a:ext cx="1850737" cy="540907"/>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a:t>
            </a:r>
            <a:r>
              <a:rPr lang="bg-BG" sz="1600" b="1" dirty="0" smtClean="0">
                <a:solidFill>
                  <a:srgbClr val="FF0000"/>
                </a:solidFill>
                <a:latin typeface="Helen Bg Light" panose="02000003080000020004"/>
                <a:ea typeface="+mj-ea"/>
                <a:cs typeface="+mj-cs"/>
              </a:rPr>
              <a:t>8 685 164,88лв.</a:t>
            </a:r>
            <a:endParaRPr lang="bg-BG" sz="1600" b="1" dirty="0">
              <a:solidFill>
                <a:srgbClr val="FF0000"/>
              </a:solidFill>
              <a:latin typeface="Helen Bg Light" panose="02000003080000020004"/>
              <a:ea typeface="+mj-ea"/>
              <a:cs typeface="+mj-cs"/>
            </a:endParaRPr>
          </a:p>
        </p:txBody>
      </p:sp>
      <p:sp>
        <p:nvSpPr>
          <p:cNvPr id="54" name="Rectangle 53"/>
          <p:cNvSpPr>
            <a:spLocks noChangeArrowheads="1"/>
          </p:cNvSpPr>
          <p:nvPr/>
        </p:nvSpPr>
        <p:spPr bwMode="auto">
          <a:xfrm>
            <a:off x="2353906" y="5609639"/>
            <a:ext cx="1840666" cy="565937"/>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solidFill>
                  <a:srgbClr val="FF0000"/>
                </a:solidFill>
                <a:latin typeface="Helen Bg Light" panose="02000003080000020004"/>
                <a:ea typeface="+mj-ea"/>
                <a:cs typeface="+mj-cs"/>
              </a:rPr>
              <a:t>137 366 815,75лв.</a:t>
            </a:r>
            <a:endParaRPr lang="bg-BG" sz="1600" b="1" dirty="0">
              <a:solidFill>
                <a:srgbClr val="FF0000"/>
              </a:solidFill>
              <a:latin typeface="Helen Bg Light" panose="02000003080000020004"/>
              <a:ea typeface="+mj-ea"/>
              <a:cs typeface="+mj-cs"/>
            </a:endParaRPr>
          </a:p>
        </p:txBody>
      </p:sp>
      <p:sp>
        <p:nvSpPr>
          <p:cNvPr id="30" name="Rectangle 29"/>
          <p:cNvSpPr>
            <a:spLocks noChangeArrowheads="1"/>
          </p:cNvSpPr>
          <p:nvPr/>
        </p:nvSpPr>
        <p:spPr bwMode="auto">
          <a:xfrm>
            <a:off x="2348311" y="3493051"/>
            <a:ext cx="1846261" cy="563476"/>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a:t>
            </a:r>
            <a:r>
              <a:rPr lang="bg-BG" sz="1600" b="1" dirty="0" smtClean="0">
                <a:solidFill>
                  <a:srgbClr val="FF0000"/>
                </a:solidFill>
                <a:latin typeface="Helen Bg Light" panose="02000003080000020004"/>
                <a:ea typeface="+mj-ea"/>
                <a:cs typeface="+mj-cs"/>
              </a:rPr>
              <a:t>12 369 576,03лв.</a:t>
            </a:r>
            <a:endParaRPr lang="bg-BG" sz="1600" b="1" dirty="0">
              <a:solidFill>
                <a:srgbClr val="FF0000"/>
              </a:solidFill>
              <a:latin typeface="Helen Bg Light" panose="02000003080000020004"/>
              <a:ea typeface="+mj-ea"/>
              <a:cs typeface="+mj-cs"/>
            </a:endParaRPr>
          </a:p>
        </p:txBody>
      </p:sp>
      <p:sp>
        <p:nvSpPr>
          <p:cNvPr id="31" name="Rectangle 30"/>
          <p:cNvSpPr>
            <a:spLocks noChangeArrowheads="1"/>
          </p:cNvSpPr>
          <p:nvPr/>
        </p:nvSpPr>
        <p:spPr bwMode="auto">
          <a:xfrm>
            <a:off x="734685" y="2073174"/>
            <a:ext cx="913120"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solidFill>
                  <a:schemeClr val="tx2">
                    <a:lumMod val="50000"/>
                  </a:schemeClr>
                </a:solidFill>
                <a:latin typeface="Helen Bg Light" panose="02000003080000020004"/>
                <a:ea typeface="+mj-ea"/>
                <a:cs typeface="+mj-cs"/>
              </a:rPr>
              <a:t>ПО 1</a:t>
            </a:r>
            <a:endParaRPr lang="ru-RU" sz="1600" b="1" dirty="0">
              <a:solidFill>
                <a:schemeClr val="tx2">
                  <a:lumMod val="50000"/>
                </a:schemeClr>
              </a:solidFill>
              <a:latin typeface="Helen Bg Light" panose="02000003080000020004"/>
              <a:ea typeface="+mj-ea"/>
              <a:cs typeface="+mj-cs"/>
            </a:endParaRPr>
          </a:p>
        </p:txBody>
      </p:sp>
      <p:sp>
        <p:nvSpPr>
          <p:cNvPr id="32" name="Isosceles Triangle 31"/>
          <p:cNvSpPr/>
          <p:nvPr/>
        </p:nvSpPr>
        <p:spPr>
          <a:xfrm rot="5400000">
            <a:off x="1803738" y="2185448"/>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33" name="Rectangle 32"/>
          <p:cNvSpPr>
            <a:spLocks noChangeArrowheads="1"/>
          </p:cNvSpPr>
          <p:nvPr/>
        </p:nvSpPr>
        <p:spPr bwMode="auto">
          <a:xfrm>
            <a:off x="2356862" y="2044319"/>
            <a:ext cx="1909718" cy="593848"/>
          </a:xfrm>
          <a:prstGeom prst="rect">
            <a:avLst/>
          </a:prstGeom>
          <a:solidFill>
            <a:schemeClr val="bg1"/>
          </a:solidFill>
          <a:ln w="12700" algn="ctr">
            <a:solidFill>
              <a:srgbClr val="002060"/>
            </a:solidFill>
            <a:miter lim="800000"/>
            <a:headEnd/>
            <a:tailEnd/>
          </a:ln>
          <a:effectLst/>
        </p:spPr>
        <p:txBody>
          <a:bodyPr anchor="ctr"/>
          <a:lstStyle/>
          <a:p>
            <a:pPr marL="0" lvl="1" indent="0" algn="just" defTabSz="179388" fontAlgn="auto">
              <a:spcBef>
                <a:spcPts val="0"/>
              </a:spcBef>
              <a:defRPr/>
            </a:pPr>
            <a:r>
              <a:rPr lang="bg-BG" sz="1600" b="1" dirty="0">
                <a:solidFill>
                  <a:srgbClr val="FF0000"/>
                </a:solidFill>
                <a:latin typeface="Helen Bg Light" panose="02000003080000020004"/>
                <a:ea typeface="+mj-ea"/>
                <a:cs typeface="+mj-cs"/>
              </a:rPr>
              <a:t> </a:t>
            </a:r>
            <a:r>
              <a:rPr lang="bg-BG" sz="1600" b="1" dirty="0" smtClean="0">
                <a:solidFill>
                  <a:srgbClr val="FF0000"/>
                </a:solidFill>
                <a:latin typeface="Helen Bg Light" panose="02000003080000020004"/>
                <a:ea typeface="+mj-ea"/>
                <a:cs typeface="+mj-cs"/>
              </a:rPr>
              <a:t>51 805 888,98лв.</a:t>
            </a:r>
            <a:endParaRPr lang="bg-BG" sz="1600" b="1" dirty="0">
              <a:solidFill>
                <a:srgbClr val="FF0000"/>
              </a:solidFill>
              <a:latin typeface="Helen Bg Light" panose="02000003080000020004"/>
              <a:ea typeface="+mj-ea"/>
              <a:cs typeface="+mj-cs"/>
            </a:endParaRPr>
          </a:p>
        </p:txBody>
      </p:sp>
      <p:graphicFrame>
        <p:nvGraphicFramePr>
          <p:cNvPr id="4" name="Table 3"/>
          <p:cNvGraphicFramePr>
            <a:graphicFrameLocks noGrp="1"/>
          </p:cNvGraphicFramePr>
          <p:nvPr>
            <p:extLst>
              <p:ext uri="{D42A27DB-BD31-4B8C-83A1-F6EECF244321}">
                <p14:modId xmlns:p14="http://schemas.microsoft.com/office/powerpoint/2010/main" val="2016959962"/>
              </p:ext>
            </p:extLst>
          </p:nvPr>
        </p:nvGraphicFramePr>
        <p:xfrm>
          <a:off x="4554612" y="3019355"/>
          <a:ext cx="5689600" cy="3497580"/>
        </p:xfrm>
        <a:graphic>
          <a:graphicData uri="http://schemas.openxmlformats.org/drawingml/2006/table">
            <a:tbl>
              <a:tblPr>
                <a:tableStyleId>{5C22544A-7EE6-4342-B048-85BDC9FD1C3A}</a:tableStyleId>
              </a:tblPr>
              <a:tblGrid>
                <a:gridCol w="3949700">
                  <a:extLst>
                    <a:ext uri="{9D8B030D-6E8A-4147-A177-3AD203B41FA5}">
                      <a16:colId xmlns:a16="http://schemas.microsoft.com/office/drawing/2014/main" val="249411859"/>
                    </a:ext>
                  </a:extLst>
                </a:gridCol>
                <a:gridCol w="1739900">
                  <a:extLst>
                    <a:ext uri="{9D8B030D-6E8A-4147-A177-3AD203B41FA5}">
                      <a16:colId xmlns:a16="http://schemas.microsoft.com/office/drawing/2014/main" val="665168348"/>
                    </a:ext>
                  </a:extLst>
                </a:gridCol>
              </a:tblGrid>
              <a:tr h="274320">
                <a:tc>
                  <a:txBody>
                    <a:bodyPr/>
                    <a:lstStyle/>
                    <a:p>
                      <a:pPr algn="ctr" rtl="0" fontAlgn="b"/>
                      <a:r>
                        <a:rPr lang="bg-BG" sz="1800" b="1" u="none" strike="noStrike">
                          <a:effectLst/>
                        </a:rPr>
                        <a:t>Име</a:t>
                      </a:r>
                      <a:endParaRPr lang="bg-BG" sz="1800" b="1" i="0" u="none" strike="noStrike">
                        <a:solidFill>
                          <a:srgbClr val="000000"/>
                        </a:solidFill>
                        <a:effectLst/>
                        <a:latin typeface="Calibri" panose="020F0502020204030204" pitchFamily="34" charset="0"/>
                      </a:endParaRPr>
                    </a:p>
                  </a:txBody>
                  <a:tcPr marL="7620" marR="7620" marT="7620" marB="0" anchor="b"/>
                </a:tc>
                <a:tc>
                  <a:txBody>
                    <a:bodyPr/>
                    <a:lstStyle/>
                    <a:p>
                      <a:pPr algn="ctr" rtl="0" fontAlgn="b"/>
                      <a:r>
                        <a:rPr lang="bg-BG" sz="1800" b="1" u="none" strike="noStrike">
                          <a:effectLst/>
                        </a:rPr>
                        <a:t>Общо</a:t>
                      </a:r>
                      <a:endParaRPr lang="bg-BG" sz="1800" b="1"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19272969"/>
                  </a:ext>
                </a:extLst>
              </a:tr>
              <a:tr h="464820">
                <a:tc>
                  <a:txBody>
                    <a:bodyPr/>
                    <a:lstStyle/>
                    <a:p>
                      <a:pPr algn="l" rtl="0" fontAlgn="b"/>
                      <a:r>
                        <a:rPr lang="ru-RU" sz="1400" b="1" u="none" strike="noStrike">
                          <a:effectLst/>
                        </a:rPr>
                        <a:t>Ефективно функциониране на Областен информационен център Хасково</a:t>
                      </a:r>
                      <a:endParaRPr lang="ru-RU" sz="1400" b="1" i="0" u="none" strike="noStrike">
                        <a:solidFill>
                          <a:srgbClr val="000000"/>
                        </a:solidFill>
                        <a:effectLst/>
                        <a:latin typeface="Calibri" panose="020F0502020204030204" pitchFamily="34" charset="0"/>
                      </a:endParaRPr>
                    </a:p>
                  </a:txBody>
                  <a:tcPr marL="7620" marR="7620" marT="7620" marB="0" anchor="b"/>
                </a:tc>
                <a:tc>
                  <a:txBody>
                    <a:bodyPr/>
                    <a:lstStyle/>
                    <a:p>
                      <a:pPr algn="ctr" rtl="0" fontAlgn="b"/>
                      <a:r>
                        <a:rPr lang="bg-BG" sz="1400" b="1" u="none" strike="noStrike">
                          <a:effectLst/>
                        </a:rPr>
                        <a:t>340 615,65 лв.</a:t>
                      </a:r>
                      <a:endParaRPr lang="bg-BG" sz="1400" b="1"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124879945"/>
                  </a:ext>
                </a:extLst>
              </a:tr>
              <a:tr h="236220">
                <a:tc>
                  <a:txBody>
                    <a:bodyPr/>
                    <a:lstStyle/>
                    <a:p>
                      <a:pPr algn="l" rtl="0" fontAlgn="b"/>
                      <a:r>
                        <a:rPr lang="bg-BG" sz="1400" b="1" u="none" strike="noStrike">
                          <a:effectLst/>
                        </a:rPr>
                        <a:t>Областен информационен център Пазарджик</a:t>
                      </a:r>
                      <a:endParaRPr lang="bg-BG" sz="1400" b="1" i="0" u="none" strike="noStrike">
                        <a:solidFill>
                          <a:srgbClr val="000000"/>
                        </a:solidFill>
                        <a:effectLst/>
                        <a:latin typeface="Calibri" panose="020F0502020204030204" pitchFamily="34" charset="0"/>
                      </a:endParaRPr>
                    </a:p>
                  </a:txBody>
                  <a:tcPr marL="7620" marR="7620" marT="7620" marB="0" anchor="b"/>
                </a:tc>
                <a:tc>
                  <a:txBody>
                    <a:bodyPr/>
                    <a:lstStyle/>
                    <a:p>
                      <a:pPr algn="ctr" rtl="0" fontAlgn="b"/>
                      <a:r>
                        <a:rPr lang="bg-BG" sz="1400" b="1" u="none" strike="noStrike">
                          <a:effectLst/>
                        </a:rPr>
                        <a:t>358 192,24 лв.</a:t>
                      </a:r>
                      <a:endParaRPr lang="bg-BG" sz="1400" b="1"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028130005"/>
                  </a:ext>
                </a:extLst>
              </a:tr>
              <a:tr h="464820">
                <a:tc>
                  <a:txBody>
                    <a:bodyPr/>
                    <a:lstStyle/>
                    <a:p>
                      <a:pPr algn="l" rtl="0" fontAlgn="b"/>
                      <a:r>
                        <a:rPr lang="ru-RU" sz="1400" b="1" u="none" strike="noStrike">
                          <a:effectLst/>
                        </a:rPr>
                        <a:t>Осигуряване функционирането на Областен информационен център Пловдив</a:t>
                      </a:r>
                      <a:endParaRPr lang="ru-RU" sz="1400" b="1" i="0" u="none" strike="noStrike">
                        <a:solidFill>
                          <a:srgbClr val="000000"/>
                        </a:solidFill>
                        <a:effectLst/>
                        <a:latin typeface="Calibri" panose="020F0502020204030204" pitchFamily="34" charset="0"/>
                      </a:endParaRPr>
                    </a:p>
                  </a:txBody>
                  <a:tcPr marL="7620" marR="7620" marT="7620" marB="0" anchor="b"/>
                </a:tc>
                <a:tc>
                  <a:txBody>
                    <a:bodyPr/>
                    <a:lstStyle/>
                    <a:p>
                      <a:pPr algn="ctr" rtl="0" fontAlgn="b"/>
                      <a:r>
                        <a:rPr lang="bg-BG" sz="1400" b="1" u="none" strike="noStrike">
                          <a:effectLst/>
                        </a:rPr>
                        <a:t>469 017,06 лв.</a:t>
                      </a:r>
                      <a:endParaRPr lang="bg-BG" sz="1400" b="1"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48836684"/>
                  </a:ext>
                </a:extLst>
              </a:tr>
              <a:tr h="464820">
                <a:tc>
                  <a:txBody>
                    <a:bodyPr/>
                    <a:lstStyle/>
                    <a:p>
                      <a:pPr algn="l" rtl="0" fontAlgn="b"/>
                      <a:r>
                        <a:rPr lang="ru-RU" sz="1400" b="1" u="none" strike="noStrike">
                          <a:effectLst/>
                        </a:rPr>
                        <a:t>Осигуряване ефективното функциониране на Областен информационен център Смолян</a:t>
                      </a:r>
                      <a:endParaRPr lang="ru-RU" sz="1400" b="1" i="0" u="none" strike="noStrike">
                        <a:solidFill>
                          <a:srgbClr val="000000"/>
                        </a:solidFill>
                        <a:effectLst/>
                        <a:latin typeface="Calibri" panose="020F0502020204030204" pitchFamily="34" charset="0"/>
                      </a:endParaRPr>
                    </a:p>
                  </a:txBody>
                  <a:tcPr marL="7620" marR="7620" marT="7620" marB="0" anchor="b"/>
                </a:tc>
                <a:tc>
                  <a:txBody>
                    <a:bodyPr/>
                    <a:lstStyle/>
                    <a:p>
                      <a:pPr algn="ctr" rtl="0" fontAlgn="b"/>
                      <a:r>
                        <a:rPr lang="bg-BG" sz="1400" b="1" u="none" strike="noStrike">
                          <a:effectLst/>
                        </a:rPr>
                        <a:t>334 483,72 лв.</a:t>
                      </a:r>
                      <a:endParaRPr lang="bg-BG" sz="1400" b="1"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837491366"/>
                  </a:ext>
                </a:extLst>
              </a:tr>
              <a:tr h="464820">
                <a:tc>
                  <a:txBody>
                    <a:bodyPr/>
                    <a:lstStyle/>
                    <a:p>
                      <a:pPr algn="l" rtl="0" fontAlgn="b"/>
                      <a:r>
                        <a:rPr lang="ru-RU" sz="1400" b="1" u="none" strike="noStrike">
                          <a:effectLst/>
                        </a:rPr>
                        <a:t>Осигуряване ефективното функциониране на Областен информационен център Кърджали</a:t>
                      </a:r>
                      <a:endParaRPr lang="ru-RU" sz="1400" b="1" i="0" u="none" strike="noStrike">
                        <a:solidFill>
                          <a:srgbClr val="000000"/>
                        </a:solidFill>
                        <a:effectLst/>
                        <a:latin typeface="Calibri" panose="020F0502020204030204" pitchFamily="34" charset="0"/>
                      </a:endParaRPr>
                    </a:p>
                  </a:txBody>
                  <a:tcPr marL="7620" marR="7620" marT="7620" marB="0" anchor="b"/>
                </a:tc>
                <a:tc>
                  <a:txBody>
                    <a:bodyPr/>
                    <a:lstStyle/>
                    <a:p>
                      <a:pPr algn="ctr" rtl="0" fontAlgn="b"/>
                      <a:r>
                        <a:rPr lang="bg-BG" sz="1400" b="1" u="none" strike="noStrike">
                          <a:effectLst/>
                        </a:rPr>
                        <a:t>347 487,40 лв.</a:t>
                      </a:r>
                      <a:endParaRPr lang="bg-BG" sz="1400" b="1"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481037174"/>
                  </a:ext>
                </a:extLst>
              </a:tr>
              <a:tr h="1120140">
                <a:tc>
                  <a:txBody>
                    <a:bodyPr/>
                    <a:lstStyle/>
                    <a:p>
                      <a:pPr algn="l" rtl="0" fontAlgn="b"/>
                      <a:r>
                        <a:rPr lang="ru-RU" sz="1400" b="1" u="none" strike="noStrike">
                          <a:effectLst/>
                        </a:rPr>
                        <a:t>НПО - три броя: Сдружение "Регионално сдружение на общините "Марица",  Сдружение "Бизнес център-Марица" и Сдружение "Българска асоциация за хора с онкологични и други заболявания "Живот"</a:t>
                      </a:r>
                      <a:endParaRPr lang="ru-RU" sz="1400" b="1" i="0" u="none" strike="noStrike">
                        <a:solidFill>
                          <a:srgbClr val="000000"/>
                        </a:solidFill>
                        <a:effectLst/>
                        <a:latin typeface="Calibri" panose="020F0502020204030204" pitchFamily="34" charset="0"/>
                      </a:endParaRPr>
                    </a:p>
                  </a:txBody>
                  <a:tcPr marL="7620" marR="7620" marT="7620" marB="0" anchor="b"/>
                </a:tc>
                <a:tc>
                  <a:txBody>
                    <a:bodyPr/>
                    <a:lstStyle/>
                    <a:p>
                      <a:pPr algn="ctr" rtl="0" fontAlgn="b"/>
                      <a:r>
                        <a:rPr lang="bg-BG" sz="1400" b="1" u="none" strike="noStrike" dirty="0">
                          <a:effectLst/>
                        </a:rPr>
                        <a:t>64 926,92 лв.</a:t>
                      </a:r>
                      <a:endParaRPr lang="bg-BG"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383283388"/>
                  </a:ext>
                </a:extLst>
              </a:tr>
            </a:tbl>
          </a:graphicData>
        </a:graphic>
      </p:graphicFrame>
    </p:spTree>
    <p:extLst>
      <p:ext uri="{BB962C8B-B14F-4D97-AF65-F5344CB8AC3E}">
        <p14:creationId xmlns:p14="http://schemas.microsoft.com/office/powerpoint/2010/main" val="8685697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800" dirty="0" smtClean="0">
                <a:solidFill>
                  <a:prstClr val="white"/>
                </a:solidFill>
                <a:latin typeface="Helen Bg" pitchFamily="34" charset="-52"/>
              </a:rPr>
              <a:t>ФИНАНСОВО </a:t>
            </a:r>
            <a:r>
              <a:rPr lang="bg-BG" altLang="bg-BG" sz="2800" dirty="0" smtClean="0">
                <a:solidFill>
                  <a:prstClr val="white"/>
                </a:solidFill>
                <a:latin typeface="Helen Bg Light" panose="02000003080000020004" pitchFamily="50" charset="-52"/>
              </a:rPr>
              <a:t>ИЗПЪЛНЕНИЕ</a:t>
            </a:r>
            <a:r>
              <a:rPr lang="en-US" altLang="bg-BG" sz="2800" dirty="0" smtClean="0">
                <a:solidFill>
                  <a:prstClr val="white"/>
                </a:solidFill>
                <a:latin typeface="Helen Bg Light" panose="02000003080000020004" pitchFamily="50" charset="-52"/>
              </a:rPr>
              <a:t> </a:t>
            </a:r>
            <a:endParaRPr lang="bg-BG" altLang="bg-BG" sz="28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882204" y="900311"/>
            <a:ext cx="9073008" cy="446276"/>
          </a:xfrm>
          <a:prstGeom prst="rect">
            <a:avLst/>
          </a:prstGeom>
          <a:noFill/>
        </p:spPr>
        <p:txBody>
          <a:bodyPr wrap="square" rtlCol="0">
            <a:spAutoFit/>
          </a:bodyPr>
          <a:lstStyle/>
          <a:p>
            <a:pPr algn="ctr"/>
            <a:r>
              <a:rPr lang="bg-BG" sz="2300" b="1" dirty="0" smtClean="0">
                <a:latin typeface="Helen Bg Light" panose="02000003080000020004" pitchFamily="50" charset="-52"/>
              </a:rPr>
              <a:t>БРОЙ ПОДАДЕНИ ИСКАНИЯ ЗА ПЛАЩАНЕ КЪМ 31.05.2019 г.</a:t>
            </a:r>
            <a:endParaRPr lang="bg-BG" sz="2300" b="1" dirty="0">
              <a:latin typeface="Helen Bg Light" panose="02000003080000020004" pitchFamily="50" charset="-52"/>
            </a:endParaRPr>
          </a:p>
        </p:txBody>
      </p:sp>
      <p:graphicFrame>
        <p:nvGraphicFramePr>
          <p:cNvPr id="15" name="Chart 14"/>
          <p:cNvGraphicFramePr>
            <a:graphicFrameLocks/>
          </p:cNvGraphicFramePr>
          <p:nvPr>
            <p:extLst>
              <p:ext uri="{D42A27DB-BD31-4B8C-83A1-F6EECF244321}">
                <p14:modId xmlns:p14="http://schemas.microsoft.com/office/powerpoint/2010/main" val="21557099"/>
              </p:ext>
            </p:extLst>
          </p:nvPr>
        </p:nvGraphicFramePr>
        <p:xfrm>
          <a:off x="378150" y="1346587"/>
          <a:ext cx="5465788" cy="3010108"/>
        </p:xfrm>
        <a:graphic>
          <a:graphicData uri="http://schemas.openxmlformats.org/drawingml/2006/chart">
            <c:chart xmlns:c="http://schemas.openxmlformats.org/drawingml/2006/chart" xmlns:r="http://schemas.openxmlformats.org/officeDocument/2006/relationships" r:id="rId5"/>
          </a:graphicData>
        </a:graphic>
      </p:graphicFrame>
      <p:sp>
        <p:nvSpPr>
          <p:cNvPr id="14" name="Rectangle 13"/>
          <p:cNvSpPr>
            <a:spLocks noChangeArrowheads="1"/>
          </p:cNvSpPr>
          <p:nvPr/>
        </p:nvSpPr>
        <p:spPr bwMode="auto">
          <a:xfrm>
            <a:off x="6711349" y="2761472"/>
            <a:ext cx="913120"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bg-BG" sz="1600" b="1" dirty="0" smtClean="0">
                <a:latin typeface="Helen Bg Light" panose="02000003080000020004"/>
                <a:ea typeface="+mj-ea"/>
                <a:cs typeface="+mj-cs"/>
              </a:rPr>
              <a:t>В </a:t>
            </a:r>
            <a:r>
              <a:rPr lang="bg-BG" sz="1600" b="1" dirty="0" smtClean="0">
                <a:latin typeface="Helen Bg Light" panose="02000003080000020004"/>
              </a:rPr>
              <a:t>ЮЦР</a:t>
            </a:r>
            <a:endParaRPr lang="ru-RU" sz="1600" b="1" dirty="0">
              <a:latin typeface="Helen Bg Light" panose="02000003080000020004"/>
            </a:endParaRPr>
          </a:p>
        </p:txBody>
      </p:sp>
      <p:sp>
        <p:nvSpPr>
          <p:cNvPr id="16" name="Isosceles Triangle 15"/>
          <p:cNvSpPr/>
          <p:nvPr/>
        </p:nvSpPr>
        <p:spPr>
          <a:xfrm rot="5400000">
            <a:off x="7780402" y="2873746"/>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17" name="Rectangle 16"/>
          <p:cNvSpPr>
            <a:spLocks noChangeArrowheads="1"/>
          </p:cNvSpPr>
          <p:nvPr/>
        </p:nvSpPr>
        <p:spPr bwMode="auto">
          <a:xfrm>
            <a:off x="8333526" y="2732617"/>
            <a:ext cx="1693694" cy="593848"/>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……..лева</a:t>
            </a:r>
            <a:endParaRPr lang="bg-BG" sz="1600" b="1" dirty="0">
              <a:latin typeface="Helen Bg Light" panose="02000003080000020004"/>
              <a:ea typeface="+mj-ea"/>
              <a:cs typeface="+mj-cs"/>
            </a:endParaRPr>
          </a:p>
        </p:txBody>
      </p:sp>
      <p:graphicFrame>
        <p:nvGraphicFramePr>
          <p:cNvPr id="18" name="Table 17"/>
          <p:cNvGraphicFramePr>
            <a:graphicFrameLocks noGrp="1"/>
          </p:cNvGraphicFramePr>
          <p:nvPr>
            <p:extLst>
              <p:ext uri="{D42A27DB-BD31-4B8C-83A1-F6EECF244321}">
                <p14:modId xmlns:p14="http://schemas.microsoft.com/office/powerpoint/2010/main" val="1565644196"/>
              </p:ext>
            </p:extLst>
          </p:nvPr>
        </p:nvGraphicFramePr>
        <p:xfrm>
          <a:off x="5843938" y="3532825"/>
          <a:ext cx="4687338" cy="2912102"/>
        </p:xfrm>
        <a:graphic>
          <a:graphicData uri="http://schemas.openxmlformats.org/drawingml/2006/table">
            <a:tbl>
              <a:tblPr>
                <a:tableStyleId>{5C22544A-7EE6-4342-B048-85BDC9FD1C3A}</a:tableStyleId>
              </a:tblPr>
              <a:tblGrid>
                <a:gridCol w="3377408">
                  <a:extLst>
                    <a:ext uri="{9D8B030D-6E8A-4147-A177-3AD203B41FA5}">
                      <a16:colId xmlns:a16="http://schemas.microsoft.com/office/drawing/2014/main" val="4099388027"/>
                    </a:ext>
                  </a:extLst>
                </a:gridCol>
                <a:gridCol w="1309930">
                  <a:extLst>
                    <a:ext uri="{9D8B030D-6E8A-4147-A177-3AD203B41FA5}">
                      <a16:colId xmlns:a16="http://schemas.microsoft.com/office/drawing/2014/main" val="2525113421"/>
                    </a:ext>
                  </a:extLst>
                </a:gridCol>
              </a:tblGrid>
              <a:tr h="263465">
                <a:tc>
                  <a:txBody>
                    <a:bodyPr/>
                    <a:lstStyle/>
                    <a:p>
                      <a:pPr algn="ctr" rtl="0" fontAlgn="b"/>
                      <a:r>
                        <a:rPr lang="bg-BG" sz="1800" b="1" u="none" strike="noStrike" dirty="0">
                          <a:effectLst/>
                        </a:rPr>
                        <a:t>Име</a:t>
                      </a:r>
                      <a:endParaRPr lang="bg-BG" sz="1800" b="1" i="0" u="none" strike="noStrike" dirty="0">
                        <a:solidFill>
                          <a:srgbClr val="000000"/>
                        </a:solidFill>
                        <a:effectLst/>
                        <a:latin typeface="Helen Bg Light" panose="02000003080000020004"/>
                      </a:endParaRPr>
                    </a:p>
                  </a:txBody>
                  <a:tcPr marL="9525" marR="9525" marT="9525" marB="0" anchor="b"/>
                </a:tc>
                <a:tc>
                  <a:txBody>
                    <a:bodyPr/>
                    <a:lstStyle/>
                    <a:p>
                      <a:pPr algn="ctr" rtl="0" fontAlgn="b"/>
                      <a:r>
                        <a:rPr lang="bg-BG" sz="1800" b="1" u="none" strike="noStrike" dirty="0">
                          <a:effectLst/>
                        </a:rPr>
                        <a:t>Общо</a:t>
                      </a:r>
                      <a:endParaRPr lang="bg-BG" sz="1800" b="1" i="0" u="none" strike="noStrike" dirty="0">
                        <a:solidFill>
                          <a:srgbClr val="000000"/>
                        </a:solidFill>
                        <a:effectLst/>
                        <a:latin typeface="Helen Bg Light" panose="02000003080000020004"/>
                      </a:endParaRPr>
                    </a:p>
                  </a:txBody>
                  <a:tcPr marL="9525" marR="9525" marT="9525" marB="0" anchor="b"/>
                </a:tc>
                <a:extLst>
                  <a:ext uri="{0D108BD9-81ED-4DB2-BD59-A6C34878D82A}">
                    <a16:rowId xmlns:a16="http://schemas.microsoft.com/office/drawing/2014/main" val="251602940"/>
                  </a:ext>
                </a:extLst>
              </a:tr>
              <a:tr h="544177">
                <a:tc>
                  <a:txBody>
                    <a:bodyPr/>
                    <a:lstStyle/>
                    <a:p>
                      <a:pPr algn="l" rtl="0" fontAlgn="b"/>
                      <a:r>
                        <a:rPr lang="ru-RU" sz="1400" b="1" u="none" strike="noStrike" dirty="0">
                          <a:effectLst/>
                        </a:rPr>
                        <a:t>Ефективно функциониране на Областен информационен център </a:t>
                      </a:r>
                      <a:r>
                        <a:rPr lang="bg-BG" sz="1400" b="1" u="none" strike="noStrike" kern="1200" dirty="0" smtClean="0">
                          <a:solidFill>
                            <a:schemeClr val="dk1"/>
                          </a:solidFill>
                          <a:effectLst/>
                          <a:latin typeface="+mn-lt"/>
                          <a:ea typeface="+mn-ea"/>
                          <a:cs typeface="+mn-cs"/>
                        </a:rPr>
                        <a:t>…. </a:t>
                      </a:r>
                      <a:endParaRPr lang="ru-RU" sz="1400" b="1" u="none" strike="noStrike" kern="1200" dirty="0">
                        <a:solidFill>
                          <a:schemeClr val="dk1"/>
                        </a:solidFill>
                        <a:effectLst/>
                        <a:latin typeface="+mn-lt"/>
                        <a:ea typeface="+mn-ea"/>
                        <a:cs typeface="+mn-cs"/>
                      </a:endParaRPr>
                    </a:p>
                  </a:txBody>
                  <a:tcPr marL="9525" marR="9525" marT="9525" marB="0" anchor="b"/>
                </a:tc>
                <a:tc>
                  <a:txBody>
                    <a:bodyPr/>
                    <a:lstStyle/>
                    <a:p>
                      <a:pPr algn="ctr" rtl="0" fontAlgn="b"/>
                      <a:r>
                        <a:rPr lang="bg-BG" sz="1400" b="1" u="none" strike="noStrike" kern="1200" dirty="0" smtClean="0">
                          <a:solidFill>
                            <a:schemeClr val="dk1"/>
                          </a:solidFill>
                          <a:effectLst/>
                          <a:latin typeface="+mn-lt"/>
                          <a:ea typeface="+mn-ea"/>
                          <a:cs typeface="+mn-cs"/>
                        </a:rPr>
                        <a:t>204 736,73 лв.</a:t>
                      </a:r>
                      <a:endParaRPr lang="ru-RU"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3378496604"/>
                  </a:ext>
                </a:extLst>
              </a:tr>
              <a:tr h="540130">
                <a:tc>
                  <a:txBody>
                    <a:bodyPr/>
                    <a:lstStyle/>
                    <a:p>
                      <a:pPr algn="l" rtl="0" fontAlgn="b"/>
                      <a:r>
                        <a:rPr lang="bg-BG" sz="1400" b="1" u="none" strike="noStrike" dirty="0" smtClean="0">
                          <a:effectLst/>
                        </a:rPr>
                        <a:t>Областен информационен център </a:t>
                      </a:r>
                      <a:r>
                        <a:rPr lang="bg-BG" sz="1400" b="1" u="none" strike="noStrike" kern="1200" dirty="0" smtClean="0">
                          <a:solidFill>
                            <a:schemeClr val="dk1"/>
                          </a:solidFill>
                          <a:effectLst/>
                          <a:latin typeface="+mn-lt"/>
                          <a:ea typeface="+mn-ea"/>
                          <a:cs typeface="+mn-cs"/>
                        </a:rPr>
                        <a:t>………..</a:t>
                      </a:r>
                      <a:endParaRPr lang="bg-BG" sz="1400" b="1" u="none" strike="noStrike" kern="1200" dirty="0">
                        <a:solidFill>
                          <a:schemeClr val="dk1"/>
                        </a:solidFill>
                        <a:effectLst/>
                        <a:latin typeface="+mn-lt"/>
                        <a:ea typeface="+mn-ea"/>
                        <a:cs typeface="+mn-cs"/>
                      </a:endParaRPr>
                    </a:p>
                  </a:txBody>
                  <a:tcPr marL="9525" marR="9525" marT="9525" marB="0" anchor="b"/>
                </a:tc>
                <a:tc>
                  <a:txBody>
                    <a:bodyPr/>
                    <a:lstStyle/>
                    <a:p>
                      <a:pPr algn="ctr" rtl="0" fontAlgn="b"/>
                      <a:r>
                        <a:rPr lang="bg-BG" sz="1400" b="1" u="none" strike="noStrike" kern="1200" dirty="0" smtClean="0">
                          <a:solidFill>
                            <a:schemeClr val="dk1"/>
                          </a:solidFill>
                          <a:effectLst/>
                          <a:latin typeface="+mn-lt"/>
                          <a:ea typeface="+mn-ea"/>
                          <a:cs typeface="+mn-cs"/>
                        </a:rPr>
                        <a:t>208 245,78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3407744014"/>
                  </a:ext>
                </a:extLst>
              </a:tr>
              <a:tr h="504056">
                <a:tc>
                  <a:txBody>
                    <a:bodyPr/>
                    <a:lstStyle/>
                    <a:p>
                      <a:pPr algn="l" rtl="0" fontAlgn="b"/>
                      <a:r>
                        <a:rPr lang="ru-RU" sz="1400" b="1" u="none" strike="noStrike" kern="1200" dirty="0">
                          <a:solidFill>
                            <a:schemeClr val="dk1"/>
                          </a:solidFill>
                          <a:effectLst/>
                          <a:latin typeface="+mn-lt"/>
                          <a:ea typeface="+mn-ea"/>
                          <a:cs typeface="+mn-cs"/>
                        </a:rPr>
                        <a:t>„Осигуряване функционирането на Областен информационен център </a:t>
                      </a:r>
                      <a:r>
                        <a:rPr lang="ru-RU" sz="1400" b="1" u="none" strike="noStrike" kern="1200" dirty="0" smtClean="0">
                          <a:solidFill>
                            <a:schemeClr val="dk1"/>
                          </a:solidFill>
                          <a:effectLst/>
                          <a:latin typeface="+mn-lt"/>
                          <a:ea typeface="+mn-ea"/>
                          <a:cs typeface="+mn-cs"/>
                        </a:rPr>
                        <a:t>......</a:t>
                      </a:r>
                      <a:endParaRPr lang="ru-RU" sz="1400" b="1" u="none" strike="noStrike" kern="1200" dirty="0">
                        <a:solidFill>
                          <a:schemeClr val="dk1"/>
                        </a:solidFill>
                        <a:effectLst/>
                        <a:latin typeface="+mn-lt"/>
                        <a:ea typeface="+mn-ea"/>
                        <a:cs typeface="+mn-cs"/>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227 571,38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2188272858"/>
                  </a:ext>
                </a:extLst>
              </a:tr>
              <a:tr h="725569">
                <a:tc>
                  <a:txBody>
                    <a:bodyPr/>
                    <a:lstStyle/>
                    <a:p>
                      <a:pPr algn="l" rtl="0" fontAlgn="b"/>
                      <a:r>
                        <a:rPr lang="bg-BG" sz="1400" b="1" u="none" strike="noStrike" kern="1200" dirty="0" smtClean="0">
                          <a:solidFill>
                            <a:schemeClr val="dk1"/>
                          </a:solidFill>
                          <a:effectLst/>
                          <a:latin typeface="+mn-lt"/>
                          <a:ea typeface="+mn-ea"/>
                          <a:cs typeface="+mn-cs"/>
                        </a:rPr>
                        <a:t>Осигуряване ефективното функциониране на Областен информационен център ………популяризиране на ЕСИФ в България </a:t>
                      </a:r>
                      <a:endParaRPr lang="ru-RU" sz="1400" b="1" u="none" strike="noStrike" kern="1200" dirty="0">
                        <a:solidFill>
                          <a:schemeClr val="dk1"/>
                        </a:solidFill>
                        <a:effectLst/>
                        <a:latin typeface="+mn-lt"/>
                        <a:ea typeface="+mn-ea"/>
                        <a:cs typeface="+mn-cs"/>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338 865,97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1714177823"/>
                  </a:ext>
                </a:extLst>
              </a:tr>
              <a:tr h="206882">
                <a:tc>
                  <a:txBody>
                    <a:bodyPr/>
                    <a:lstStyle/>
                    <a:p>
                      <a:pPr algn="l" rtl="0" fontAlgn="b"/>
                      <a:r>
                        <a:rPr lang="bg-BG" sz="2000" b="1" u="none" strike="noStrike" dirty="0">
                          <a:effectLst/>
                        </a:rPr>
                        <a:t>ОБЩО: </a:t>
                      </a:r>
                      <a:endParaRPr lang="bg-BG" sz="2000" b="1" i="0" u="none" strike="noStrike" dirty="0">
                        <a:solidFill>
                          <a:srgbClr val="000000"/>
                        </a:solidFill>
                        <a:effectLst/>
                        <a:latin typeface="Helen Bg Light" panose="02000003080000020004"/>
                      </a:endParaRPr>
                    </a:p>
                  </a:txBody>
                  <a:tcPr marL="9525" marR="9525" marT="9525" marB="0" anchor="b"/>
                </a:tc>
                <a:tc>
                  <a:txBody>
                    <a:bodyPr/>
                    <a:lstStyle/>
                    <a:p>
                      <a:pPr algn="ctr" fontAlgn="b"/>
                      <a:r>
                        <a:rPr lang="bg-BG" sz="2000" b="1" u="none" strike="noStrike" kern="1200" dirty="0" smtClean="0">
                          <a:solidFill>
                            <a:schemeClr val="dk1"/>
                          </a:solidFill>
                          <a:effectLst/>
                          <a:latin typeface="+mn-lt"/>
                          <a:ea typeface="+mn-ea"/>
                          <a:cs typeface="+mn-cs"/>
                        </a:rPr>
                        <a:t>979 419,86 </a:t>
                      </a:r>
                      <a:endParaRPr lang="bg-BG" sz="20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2042091971"/>
                  </a:ext>
                </a:extLst>
              </a:tr>
            </a:tbl>
          </a:graphicData>
        </a:graphic>
      </p:graphicFrame>
    </p:spTree>
    <p:extLst>
      <p:ext uri="{BB962C8B-B14F-4D97-AF65-F5344CB8AC3E}">
        <p14:creationId xmlns:p14="http://schemas.microsoft.com/office/powerpoint/2010/main" val="13479408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400">
                <a:solidFill>
                  <a:schemeClr val="bg1"/>
                </a:solidFill>
                <a:latin typeface="Helen Bg Light" panose="02000003080000020004" pitchFamily="50" charset="-52"/>
              </a:rPr>
              <a:t>СКЛЮЧЕНИ </a:t>
            </a:r>
            <a:r>
              <a:rPr lang="bg-BG" altLang="bg-BG" sz="2400" b="1">
                <a:solidFill>
                  <a:schemeClr val="bg1"/>
                </a:solidFill>
                <a:latin typeface="Helen Bg" panose="020B0800050000020004" pitchFamily="34" charset="-52"/>
              </a:rPr>
              <a:t>ДОГОВОРИ/ИЗДАДЕНИ ЗАПОВЕДИ ЗА БФП </a:t>
            </a:r>
            <a:r>
              <a:rPr lang="bg-BG" altLang="bg-BG" sz="2400">
                <a:solidFill>
                  <a:schemeClr val="bg1"/>
                </a:solidFill>
                <a:latin typeface="Helen Bg Light" panose="02000003080000020004" pitchFamily="50" charset="-52"/>
              </a:rPr>
              <a:t>(в лева)</a:t>
            </a:r>
            <a:endParaRPr lang="bg-BG" altLang="bg-BG" sz="24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8" name="Chart 7"/>
          <p:cNvGraphicFramePr>
            <a:graphicFrameLocks/>
          </p:cNvGraphicFramePr>
          <p:nvPr>
            <p:extLst/>
          </p:nvPr>
        </p:nvGraphicFramePr>
        <p:xfrm>
          <a:off x="1818308" y="756295"/>
          <a:ext cx="9073008" cy="5829273"/>
        </p:xfrm>
        <a:graphic>
          <a:graphicData uri="http://schemas.openxmlformats.org/drawingml/2006/chart">
            <c:chart xmlns:c="http://schemas.openxmlformats.org/drawingml/2006/chart" xmlns:r="http://schemas.openxmlformats.org/officeDocument/2006/relationships" r:id="rId5"/>
          </a:graphicData>
        </a:graphic>
      </p:graphicFrame>
      <p:pic>
        <p:nvPicPr>
          <p:cNvPr id="14" name="chart"/>
          <p:cNvPicPr>
            <a:picLocks noChangeAspect="1"/>
          </p:cNvPicPr>
          <p:nvPr/>
        </p:nvPicPr>
        <p:blipFill>
          <a:blip r:embed="rId6"/>
          <a:stretch>
            <a:fillRect/>
          </a:stretch>
        </p:blipFill>
        <p:spPr>
          <a:xfrm>
            <a:off x="234131" y="932646"/>
            <a:ext cx="3266642" cy="2609543"/>
          </a:xfrm>
          <a:prstGeom prst="rect">
            <a:avLst/>
          </a:prstGeom>
        </p:spPr>
      </p:pic>
    </p:spTree>
    <p:extLst>
      <p:ext uri="{BB962C8B-B14F-4D97-AF65-F5344CB8AC3E}">
        <p14:creationId xmlns:p14="http://schemas.microsoft.com/office/powerpoint/2010/main" val="24010155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800" dirty="0" smtClean="0">
                <a:solidFill>
                  <a:prstClr val="white"/>
                </a:solidFill>
                <a:latin typeface="Helen Bg" pitchFamily="34" charset="-52"/>
              </a:rPr>
              <a:t>ФИНАНСОВО </a:t>
            </a:r>
            <a:r>
              <a:rPr lang="bg-BG" altLang="bg-BG" sz="2800" dirty="0" smtClean="0">
                <a:solidFill>
                  <a:prstClr val="white"/>
                </a:solidFill>
                <a:latin typeface="Helen Bg Light" panose="02000003080000020004" pitchFamily="50" charset="-52"/>
              </a:rPr>
              <a:t>ИЗПЪЛНЕНИЕ</a:t>
            </a:r>
            <a:r>
              <a:rPr lang="en-US" altLang="bg-BG" sz="2800" dirty="0" smtClean="0">
                <a:solidFill>
                  <a:prstClr val="white"/>
                </a:solidFill>
                <a:latin typeface="Helen Bg Light" panose="02000003080000020004" pitchFamily="50" charset="-52"/>
              </a:rPr>
              <a:t> </a:t>
            </a:r>
            <a:endParaRPr lang="bg-BG" altLang="bg-BG" sz="28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8" name="Chart 7"/>
          <p:cNvGraphicFramePr>
            <a:graphicFrameLocks/>
          </p:cNvGraphicFramePr>
          <p:nvPr>
            <p:extLst>
              <p:ext uri="{D42A27DB-BD31-4B8C-83A1-F6EECF244321}">
                <p14:modId xmlns:p14="http://schemas.microsoft.com/office/powerpoint/2010/main" val="2301647681"/>
              </p:ext>
            </p:extLst>
          </p:nvPr>
        </p:nvGraphicFramePr>
        <p:xfrm>
          <a:off x="655421" y="1035600"/>
          <a:ext cx="9339523" cy="528109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9706505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800" dirty="0" smtClean="0">
                <a:solidFill>
                  <a:prstClr val="white"/>
                </a:solidFill>
                <a:latin typeface="Helen Bg" pitchFamily="34" charset="-52"/>
              </a:rPr>
              <a:t>ФИНАНСОВО </a:t>
            </a:r>
            <a:r>
              <a:rPr lang="bg-BG" altLang="bg-BG" sz="2800" dirty="0" smtClean="0">
                <a:solidFill>
                  <a:prstClr val="white"/>
                </a:solidFill>
                <a:latin typeface="Helen Bg Light" panose="02000003080000020004" pitchFamily="50" charset="-52"/>
              </a:rPr>
              <a:t>ИЗПЪЛНЕНИЕ</a:t>
            </a:r>
            <a:endParaRPr lang="bg-BG" altLang="bg-BG" sz="28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6" name="Chart 15"/>
          <p:cNvGraphicFramePr>
            <a:graphicFrameLocks/>
          </p:cNvGraphicFramePr>
          <p:nvPr>
            <p:extLst/>
          </p:nvPr>
        </p:nvGraphicFramePr>
        <p:xfrm>
          <a:off x="522164" y="1044327"/>
          <a:ext cx="9649072" cy="525658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8424646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4492" y="1459308"/>
            <a:ext cx="6891437" cy="4833118"/>
          </a:xfrm>
          <a:prstGeom prst="rect">
            <a:avLst/>
          </a:prstGeom>
        </p:spPr>
        <p:txBody>
          <a:bodyPr wrap="square">
            <a:spAutoFit/>
          </a:bodyPr>
          <a:lstStyle/>
          <a:p>
            <a:pPr indent="449580" algn="ctr">
              <a:lnSpc>
                <a:spcPct val="115000"/>
              </a:lnSpc>
              <a:spcAft>
                <a:spcPts val="1000"/>
              </a:spcAft>
            </a:pPr>
            <a:r>
              <a:rPr lang="ru-RU" sz="2400" dirty="0">
                <a:solidFill>
                  <a:prstClr val="black"/>
                </a:solidFill>
                <a:latin typeface="Helen Bg Light" panose="02000003080000020004"/>
              </a:rPr>
              <a:t>В изпълнение на Регламент (ЕС) </a:t>
            </a:r>
            <a:r>
              <a:rPr lang="ru-RU" sz="2400" dirty="0" smtClean="0">
                <a:solidFill>
                  <a:prstClr val="black"/>
                </a:solidFill>
                <a:latin typeface="Helen Bg Light" panose="02000003080000020004"/>
              </a:rPr>
              <a:t/>
            </a:r>
            <a:br>
              <a:rPr lang="ru-RU" sz="2400" dirty="0" smtClean="0">
                <a:solidFill>
                  <a:prstClr val="black"/>
                </a:solidFill>
                <a:latin typeface="Helen Bg Light" panose="02000003080000020004"/>
              </a:rPr>
            </a:br>
            <a:r>
              <a:rPr lang="ru-RU" sz="2400" dirty="0" smtClean="0">
                <a:solidFill>
                  <a:prstClr val="black"/>
                </a:solidFill>
                <a:latin typeface="Helen Bg Light" panose="02000003080000020004"/>
              </a:rPr>
              <a:t>№ </a:t>
            </a:r>
            <a:r>
              <a:rPr lang="ru-RU" sz="2400" dirty="0">
                <a:solidFill>
                  <a:prstClr val="black"/>
                </a:solidFill>
                <a:latin typeface="Helen Bg Light" panose="02000003080000020004"/>
              </a:rPr>
              <a:t>1303/2013 на </a:t>
            </a:r>
            <a:r>
              <a:rPr lang="ru-RU" sz="2400" dirty="0" smtClean="0">
                <a:solidFill>
                  <a:prstClr val="black"/>
                </a:solidFill>
                <a:latin typeface="Helen Bg Light" panose="02000003080000020004"/>
              </a:rPr>
              <a:t>11.02.2019 </a:t>
            </a:r>
            <a:r>
              <a:rPr lang="ru-RU" sz="2400" dirty="0">
                <a:solidFill>
                  <a:prstClr val="black"/>
                </a:solidFill>
                <a:latin typeface="Helen Bg Light" panose="02000003080000020004"/>
              </a:rPr>
              <a:t>г. УО на ОПДУ е изпратил на </a:t>
            </a:r>
            <a:r>
              <a:rPr lang="ru-RU" sz="2400" b="1" dirty="0">
                <a:solidFill>
                  <a:srgbClr val="FF0000"/>
                </a:solidFill>
                <a:latin typeface="Helen Bg Light" panose="02000003080000020004"/>
              </a:rPr>
              <a:t>EK</a:t>
            </a:r>
            <a:r>
              <a:rPr lang="ru-RU" sz="2400" dirty="0">
                <a:solidFill>
                  <a:prstClr val="black"/>
                </a:solidFill>
                <a:latin typeface="Helen Bg Light" panose="02000003080000020004"/>
              </a:rPr>
              <a:t> чрез системата </a:t>
            </a:r>
            <a:r>
              <a:rPr lang="ru-RU" sz="2400" b="1" dirty="0">
                <a:solidFill>
                  <a:srgbClr val="FF0000"/>
                </a:solidFill>
                <a:latin typeface="Helen Bg Light" panose="02000003080000020004"/>
              </a:rPr>
              <a:t>SFC</a:t>
            </a:r>
            <a:r>
              <a:rPr lang="ru-RU" sz="2400" dirty="0">
                <a:solidFill>
                  <a:prstClr val="black"/>
                </a:solidFill>
                <a:latin typeface="Helen Bg Light" panose="02000003080000020004"/>
              </a:rPr>
              <a:t> </a:t>
            </a:r>
            <a:endParaRPr lang="ru-RU" sz="2400" dirty="0" smtClean="0">
              <a:solidFill>
                <a:prstClr val="black"/>
              </a:solidFill>
              <a:latin typeface="Helen Bg Light" panose="02000003080000020004"/>
            </a:endParaRPr>
          </a:p>
          <a:p>
            <a:pPr indent="449580" algn="ctr">
              <a:lnSpc>
                <a:spcPct val="115000"/>
              </a:lnSpc>
              <a:spcAft>
                <a:spcPts val="1000"/>
              </a:spcAft>
            </a:pPr>
            <a:r>
              <a:rPr lang="ru-RU" sz="2400" b="1" dirty="0" smtClean="0">
                <a:solidFill>
                  <a:prstClr val="black"/>
                </a:solidFill>
                <a:latin typeface="Helen Bg Light" panose="02000003080000020004"/>
              </a:rPr>
              <a:t>декларацията за управление и </a:t>
            </a:r>
          </a:p>
          <a:p>
            <a:pPr indent="449580" algn="ctr">
              <a:lnSpc>
                <a:spcPct val="115000"/>
              </a:lnSpc>
              <a:spcAft>
                <a:spcPts val="1000"/>
              </a:spcAft>
            </a:pPr>
            <a:r>
              <a:rPr lang="ru-RU" sz="2400" b="1" dirty="0" smtClean="0">
                <a:solidFill>
                  <a:prstClr val="black"/>
                </a:solidFill>
                <a:latin typeface="Helen Bg Light" panose="02000003080000020004"/>
              </a:rPr>
              <a:t>годишното обобщение на одитните доклади</a:t>
            </a:r>
            <a:endParaRPr lang="ru-RU" sz="2400" b="1" dirty="0">
              <a:solidFill>
                <a:prstClr val="black"/>
              </a:solidFill>
              <a:latin typeface="Helen Bg Light" panose="02000003080000020004"/>
            </a:endParaRPr>
          </a:p>
          <a:p>
            <a:pPr indent="449580" algn="ctr">
              <a:lnSpc>
                <a:spcPct val="115000"/>
              </a:lnSpc>
              <a:spcAft>
                <a:spcPts val="1000"/>
              </a:spcAft>
            </a:pPr>
            <a:r>
              <a:rPr lang="ru-RU" sz="2400" dirty="0">
                <a:solidFill>
                  <a:prstClr val="black"/>
                </a:solidFill>
                <a:latin typeface="Helen Bg Light" panose="02000003080000020004"/>
              </a:rPr>
              <a:t>по Оперативна програма „Добро управление“ за счетоводната година </a:t>
            </a:r>
            <a:endParaRPr lang="ru-RU" sz="2400" dirty="0" smtClean="0">
              <a:solidFill>
                <a:prstClr val="black"/>
              </a:solidFill>
              <a:latin typeface="Helen Bg Light" panose="02000003080000020004"/>
            </a:endParaRPr>
          </a:p>
          <a:p>
            <a:pPr indent="449580" algn="ctr">
              <a:lnSpc>
                <a:spcPct val="115000"/>
              </a:lnSpc>
              <a:spcAft>
                <a:spcPts val="1000"/>
              </a:spcAft>
            </a:pPr>
            <a:r>
              <a:rPr lang="ru-RU" sz="2400" b="1" dirty="0" smtClean="0">
                <a:solidFill>
                  <a:srgbClr val="FF0000"/>
                </a:solidFill>
                <a:latin typeface="Helen Bg Light" panose="02000003080000020004"/>
              </a:rPr>
              <a:t>01/07/2017 - 30/06/2018 </a:t>
            </a:r>
            <a:r>
              <a:rPr lang="ru-RU" sz="2400" b="1" dirty="0">
                <a:solidFill>
                  <a:srgbClr val="FF0000"/>
                </a:solidFill>
                <a:latin typeface="Helen Bg Light" panose="02000003080000020004"/>
              </a:rPr>
              <a:t>г.</a:t>
            </a:r>
          </a:p>
          <a:p>
            <a:pPr indent="450215">
              <a:spcAft>
                <a:spcPts val="0"/>
              </a:spcAft>
            </a:pPr>
            <a:endParaRPr lang="bg-BG" sz="1800" b="1" dirty="0" smtClean="0">
              <a:solidFill>
                <a:prstClr val="black"/>
              </a:solidFill>
              <a:latin typeface="Helen Bg Light" panose="02000003080000020004"/>
            </a:endParaRPr>
          </a:p>
        </p:txBody>
      </p:sp>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5"/>
          <p:cNvSpPr txBox="1">
            <a:spLocks noChangeArrowheads="1"/>
          </p:cNvSpPr>
          <p:nvPr/>
        </p:nvSpPr>
        <p:spPr bwMode="auto">
          <a:xfrm>
            <a:off x="306140" y="125933"/>
            <a:ext cx="145745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2019 </a:t>
            </a:r>
            <a:r>
              <a:rPr lang="bg-BG" altLang="bg-BG" dirty="0">
                <a:solidFill>
                  <a:schemeClr val="bg1"/>
                </a:solidFill>
                <a:latin typeface="Helen Bg Light" panose="02000003080000020004" pitchFamily="50" charset="-52"/>
              </a:rPr>
              <a:t>(1)</a:t>
            </a:r>
          </a:p>
        </p:txBody>
      </p:sp>
      <p:pic>
        <p:nvPicPr>
          <p:cNvPr id="11"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5024" y="2700511"/>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130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1935024" y="1153918"/>
            <a:ext cx="8758376" cy="5860066"/>
          </a:xfrm>
          <a:prstGeom prst="rect">
            <a:avLst/>
          </a:prstGeom>
        </p:spPr>
        <p:txBody>
          <a:bodyPr wrap="square">
            <a:spAutoFit/>
          </a:bodyPr>
          <a:lstStyle/>
          <a:p>
            <a:pPr indent="449580" algn="just">
              <a:lnSpc>
                <a:spcPct val="115000"/>
              </a:lnSpc>
              <a:spcBef>
                <a:spcPts val="0"/>
              </a:spcBef>
              <a:spcAft>
                <a:spcPts val="0"/>
              </a:spcAft>
            </a:pPr>
            <a:r>
              <a:rPr lang="en-US" sz="2400" b="1" dirty="0" smtClean="0">
                <a:solidFill>
                  <a:prstClr val="black"/>
                </a:solidFill>
                <a:latin typeface="Helen Bg Light" panose="02000003080000020004"/>
              </a:rPr>
              <a:t>I. </a:t>
            </a:r>
            <a:r>
              <a:rPr lang="bg-BG" sz="2400" b="1" dirty="0" smtClean="0">
                <a:solidFill>
                  <a:prstClr val="black"/>
                </a:solidFill>
                <a:latin typeface="Helen Bg Light" panose="02000003080000020004"/>
              </a:rPr>
              <a:t>Трети системен одит</a:t>
            </a:r>
            <a:r>
              <a:rPr lang="en-US" sz="2400" b="1" dirty="0" smtClean="0">
                <a:solidFill>
                  <a:prstClr val="black"/>
                </a:solidFill>
                <a:latin typeface="Helen Bg Light" panose="02000003080000020004"/>
              </a:rPr>
              <a:t> </a:t>
            </a:r>
            <a:r>
              <a:rPr lang="bg-BG" sz="2400" b="1" dirty="0" smtClean="0">
                <a:solidFill>
                  <a:prstClr val="black"/>
                </a:solidFill>
                <a:latin typeface="Helen Bg Light" panose="02000003080000020004"/>
              </a:rPr>
              <a:t>от ИА ОСЕС</a:t>
            </a:r>
          </a:p>
          <a:p>
            <a:pPr indent="449580" algn="just">
              <a:lnSpc>
                <a:spcPct val="115000"/>
              </a:lnSpc>
              <a:spcBef>
                <a:spcPts val="0"/>
              </a:spcBef>
              <a:spcAft>
                <a:spcPts val="0"/>
              </a:spcAft>
            </a:pPr>
            <a:r>
              <a:rPr lang="bg-BG" sz="2400" b="1" dirty="0" smtClean="0">
                <a:solidFill>
                  <a:srgbClr val="C00000"/>
                </a:solidFill>
                <a:latin typeface="Helen Bg Light" panose="02000003080000020004"/>
              </a:rPr>
              <a:t>Оценка 2 </a:t>
            </a:r>
            <a:r>
              <a:rPr lang="bg-BG" sz="2000" b="1" dirty="0" smtClean="0">
                <a:solidFill>
                  <a:srgbClr val="C00000"/>
                </a:solidFill>
                <a:latin typeface="Helen Bg Light" panose="02000003080000020004"/>
              </a:rPr>
              <a:t>„Функционира. Необходимо е известно подобрение” </a:t>
            </a:r>
            <a:r>
              <a:rPr lang="bg-BG" sz="2000" dirty="0" smtClean="0">
                <a:solidFill>
                  <a:prstClr val="black"/>
                </a:solidFill>
                <a:latin typeface="Helen Bg Light" panose="02000003080000020004"/>
              </a:rPr>
              <a:t>за:</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2</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„Подходящ избор на операциите“ </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3</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„Предоставяне на адекватна информация на кандидатите“ </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5</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„Внедрена ефективна система, която осигурява, че всички документи за разходите и одитите се съхраняват за осигуряване на адекватна  одитна следа“ </a:t>
            </a:r>
            <a:endParaRPr lang="ru-RU" sz="2000" b="1" dirty="0" smtClean="0">
              <a:solidFill>
                <a:prstClr val="black"/>
              </a:solidFill>
              <a:latin typeface="Helen Bg Light" panose="02000003080000020004"/>
            </a:endParaRPr>
          </a:p>
          <a:p>
            <a:pPr lvl="1" indent="0">
              <a:lnSpc>
                <a:spcPct val="115000"/>
              </a:lnSpc>
              <a:spcBef>
                <a:spcPts val="0"/>
              </a:spcBef>
              <a:spcAft>
                <a:spcPts val="0"/>
              </a:spcAft>
            </a:pPr>
            <a:endParaRPr lang="bg-BG" sz="2000" b="1" dirty="0" smtClean="0">
              <a:solidFill>
                <a:prstClr val="black"/>
              </a:solidFill>
              <a:latin typeface="Helen Bg Light" panose="02000003080000020004"/>
            </a:endParaRPr>
          </a:p>
          <a:p>
            <a:pPr lvl="1" indent="0">
              <a:lnSpc>
                <a:spcPct val="115000"/>
              </a:lnSpc>
              <a:spcBef>
                <a:spcPts val="0"/>
              </a:spcBef>
              <a:spcAft>
                <a:spcPts val="0"/>
              </a:spcAft>
            </a:pPr>
            <a:r>
              <a:rPr lang="en-US" sz="2400" b="1" dirty="0" smtClean="0">
                <a:solidFill>
                  <a:prstClr val="black"/>
                </a:solidFill>
                <a:latin typeface="Helen Bg Light" panose="02000003080000020004"/>
              </a:rPr>
              <a:t>II. </a:t>
            </a:r>
            <a:r>
              <a:rPr lang="bg-BG" sz="2400" b="1" dirty="0" smtClean="0">
                <a:solidFill>
                  <a:prstClr val="black"/>
                </a:solidFill>
                <a:latin typeface="Helen Bg Light" panose="02000003080000020004"/>
              </a:rPr>
              <a:t>Втори одит на операциите от ИА ОСЕС</a:t>
            </a:r>
            <a:endParaRPr lang="en-US" sz="2400" b="1" dirty="0" smtClean="0">
              <a:solidFill>
                <a:prstClr val="black"/>
              </a:solidFill>
              <a:latin typeface="Helen Bg Light" panose="02000003080000020004"/>
            </a:endParaRPr>
          </a:p>
          <a:p>
            <a:pPr marL="863600" lvl="1" indent="-342900">
              <a:lnSpc>
                <a:spcPct val="115000"/>
              </a:lnSpc>
              <a:spcBef>
                <a:spcPts val="0"/>
              </a:spcBef>
              <a:spcAft>
                <a:spcPts val="0"/>
              </a:spcAft>
              <a:buFont typeface="Arial" panose="020B0604020202020204" pitchFamily="34" charset="0"/>
              <a:buChar char="•"/>
            </a:pPr>
            <a:r>
              <a:rPr lang="bg-BG" sz="2000" dirty="0" smtClean="0">
                <a:solidFill>
                  <a:prstClr val="black"/>
                </a:solidFill>
                <a:latin typeface="Helen Bg Light" panose="02000003080000020004"/>
              </a:rPr>
              <a:t>Одитът обхваща счетоводна година от 1.07.2017 г. до 30.06.2018 г. </a:t>
            </a:r>
            <a:endParaRPr lang="en-US" sz="2000" dirty="0" smtClean="0">
              <a:solidFill>
                <a:prstClr val="black"/>
              </a:solidFill>
              <a:latin typeface="Helen Bg Light" panose="02000003080000020004"/>
            </a:endParaRPr>
          </a:p>
          <a:p>
            <a:pPr marL="863600" lvl="1" indent="-342900">
              <a:lnSpc>
                <a:spcPct val="115000"/>
              </a:lnSpc>
              <a:spcBef>
                <a:spcPts val="0"/>
              </a:spcBef>
              <a:spcAft>
                <a:spcPts val="0"/>
              </a:spcAft>
              <a:buFont typeface="Arial" panose="020B0604020202020204" pitchFamily="34" charset="0"/>
              <a:buChar char="•"/>
            </a:pPr>
            <a:r>
              <a:rPr lang="bg-BG" sz="2000" dirty="0">
                <a:latin typeface="Helen Bg Light" panose="02000003080000020004" pitchFamily="50" charset="-52"/>
                <a:cs typeface="Times New Roman" panose="02020603050405020304" pitchFamily="18" charset="0"/>
              </a:rPr>
              <a:t>На 23.11.2018 г. са получени окончателните доклади.</a:t>
            </a:r>
          </a:p>
          <a:p>
            <a:pPr marL="863600" lvl="1" indent="-342900">
              <a:lnSpc>
                <a:spcPct val="115000"/>
              </a:lnSpc>
              <a:spcBef>
                <a:spcPts val="0"/>
              </a:spcBef>
              <a:spcAft>
                <a:spcPts val="0"/>
              </a:spcAft>
              <a:buFont typeface="Arial" panose="020B0604020202020204" pitchFamily="34" charset="0"/>
              <a:buChar char="•"/>
            </a:pPr>
            <a:r>
              <a:rPr lang="ru-RU" sz="2000" dirty="0">
                <a:solidFill>
                  <a:prstClr val="black"/>
                </a:solidFill>
                <a:latin typeface="Helen Bg Light" panose="02000003080000020004"/>
              </a:rPr>
              <a:t>Формулирани са 3 препоръки със средно ниво на значимост, които са изпълнени от УО на ОПДУ.</a:t>
            </a:r>
          </a:p>
          <a:p>
            <a:pPr lvl="1" indent="0">
              <a:spcBef>
                <a:spcPts val="0"/>
              </a:spcBef>
              <a:spcAft>
                <a:spcPts val="0"/>
              </a:spcAft>
            </a:pPr>
            <a:endParaRPr lang="bg-BG" sz="1600" b="1" dirty="0" smtClean="0">
              <a:solidFill>
                <a:prstClr val="black"/>
              </a:solidFill>
              <a:latin typeface="Helen Bg Light" panose="02000003080000020004"/>
            </a:endParaRPr>
          </a:p>
        </p:txBody>
      </p:sp>
      <p:sp>
        <p:nvSpPr>
          <p:cNvPr id="10" name="TextBox 15"/>
          <p:cNvSpPr txBox="1">
            <a:spLocks noChangeArrowheads="1"/>
          </p:cNvSpPr>
          <p:nvPr/>
        </p:nvSpPr>
        <p:spPr bwMode="auto">
          <a:xfrm>
            <a:off x="306140" y="125933"/>
            <a:ext cx="145745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2019 </a:t>
            </a:r>
            <a:r>
              <a:rPr lang="bg-BG" altLang="bg-BG" dirty="0" smtClean="0">
                <a:solidFill>
                  <a:schemeClr val="bg1"/>
                </a:solidFill>
                <a:latin typeface="Helen Bg Light" panose="02000003080000020004" pitchFamily="50" charset="-52"/>
              </a:rPr>
              <a:t>(2)</a:t>
            </a:r>
            <a:endParaRPr lang="bg-BG" altLang="bg-BG" dirty="0">
              <a:solidFill>
                <a:schemeClr val="bg1"/>
              </a:solidFill>
              <a:latin typeface="Helen Bg Light" panose="02000003080000020004" pitchFamily="50" charset="-52"/>
            </a:endParaRPr>
          </a:p>
        </p:txBody>
      </p:sp>
      <p:pic>
        <p:nvPicPr>
          <p:cNvPr id="10242"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824" y="1908423"/>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0075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2470413" y="989846"/>
            <a:ext cx="8016274" cy="4869025"/>
          </a:xfrm>
          <a:prstGeom prst="rect">
            <a:avLst/>
          </a:prstGeom>
        </p:spPr>
        <p:txBody>
          <a:bodyPr wrap="square">
            <a:spAutoFit/>
          </a:bodyPr>
          <a:lstStyle/>
          <a:p>
            <a:pPr algn="just"/>
            <a:endParaRPr lang="bg-BG" sz="1600" b="1" dirty="0">
              <a:solidFill>
                <a:prstClr val="black"/>
              </a:solidFill>
              <a:latin typeface="Helen Bg Light" panose="02000003080000020004"/>
            </a:endParaRPr>
          </a:p>
          <a:p>
            <a:pPr algn="just"/>
            <a:r>
              <a:rPr lang="en-US" sz="2400" b="1" dirty="0" smtClean="0">
                <a:solidFill>
                  <a:prstClr val="black"/>
                </a:solidFill>
                <a:latin typeface="Helen Bg Light" panose="02000003080000020004"/>
              </a:rPr>
              <a:t>III. </a:t>
            </a:r>
            <a:r>
              <a:rPr lang="bg-BG" sz="2400" b="1" dirty="0" smtClean="0"/>
              <a:t>Годишен </a:t>
            </a:r>
            <a:r>
              <a:rPr lang="bg-BG" sz="2400" b="1" dirty="0"/>
              <a:t>контролен доклад и Годишно становище </a:t>
            </a:r>
            <a:r>
              <a:rPr lang="bg-BG" sz="2400" b="1" dirty="0" smtClean="0"/>
              <a:t>по </a:t>
            </a:r>
            <a:r>
              <a:rPr lang="bg-BG" sz="2400" b="1" dirty="0"/>
              <a:t>Оперативна програма „Добро управление</a:t>
            </a:r>
            <a:r>
              <a:rPr lang="bg-BG" sz="2400" b="1" dirty="0" smtClean="0"/>
              <a:t>“</a:t>
            </a:r>
          </a:p>
          <a:p>
            <a:pPr algn="just"/>
            <a:endParaRPr lang="ru-RU" sz="2400" dirty="0" smtClean="0"/>
          </a:p>
          <a:p>
            <a:pPr algn="just"/>
            <a:r>
              <a:rPr lang="ru-RU" sz="2400" dirty="0" smtClean="0"/>
              <a:t>Докладът </a:t>
            </a:r>
            <a:r>
              <a:rPr lang="ru-RU" sz="2400" dirty="0"/>
              <a:t>се отнася за </a:t>
            </a:r>
            <a:r>
              <a:rPr lang="ru-RU" sz="2400" dirty="0" smtClean="0"/>
              <a:t>четвърта счетоводна година (от 1.07.2017 </a:t>
            </a:r>
            <a:r>
              <a:rPr lang="ru-RU" sz="2400" dirty="0"/>
              <a:t>до 30.06.2018 </a:t>
            </a:r>
            <a:r>
              <a:rPr lang="ru-RU" sz="2400" dirty="0" smtClean="0"/>
              <a:t>г.) Окончателният </a:t>
            </a:r>
            <a:r>
              <a:rPr lang="ru-RU" sz="2400" dirty="0"/>
              <a:t>доклад е получен на 11.02.2019 г</a:t>
            </a:r>
            <a:r>
              <a:rPr lang="ru-RU" sz="2400" dirty="0" smtClean="0"/>
              <a:t>. и е формулирана</a:t>
            </a:r>
            <a:endParaRPr lang="en-US" sz="2400" dirty="0" smtClean="0">
              <a:solidFill>
                <a:srgbClr val="C00000"/>
              </a:solidFill>
              <a:latin typeface="Helen Bg Light" panose="02000003080000020004"/>
            </a:endParaRPr>
          </a:p>
          <a:p>
            <a:pPr lvl="0" algn="just"/>
            <a:r>
              <a:rPr lang="ru-RU" sz="2400" b="1" dirty="0" smtClean="0">
                <a:solidFill>
                  <a:srgbClr val="C00000"/>
                </a:solidFill>
                <a:latin typeface="Helen Bg Light" panose="02000003080000020004"/>
              </a:rPr>
              <a:t>Оценка </a:t>
            </a:r>
            <a:r>
              <a:rPr lang="ru-RU" sz="2400" b="1" dirty="0">
                <a:solidFill>
                  <a:srgbClr val="C00000"/>
                </a:solidFill>
                <a:latin typeface="Helen Bg Light" panose="02000003080000020004"/>
              </a:rPr>
              <a:t>2</a:t>
            </a:r>
            <a:r>
              <a:rPr lang="ru-RU" sz="2000" b="1" dirty="0">
                <a:solidFill>
                  <a:srgbClr val="C00000"/>
                </a:solidFill>
                <a:latin typeface="Helen Bg Light" panose="02000003080000020004"/>
              </a:rPr>
              <a:t> „Функционира. Необходимо е известно подобрение” </a:t>
            </a:r>
            <a:endParaRPr lang="ru-RU" sz="2000" b="1" dirty="0" smtClean="0">
              <a:solidFill>
                <a:srgbClr val="C00000"/>
              </a:solidFill>
              <a:latin typeface="Helen Bg Light" panose="02000003080000020004"/>
            </a:endParaRPr>
          </a:p>
          <a:p>
            <a:pPr lvl="0" algn="just"/>
            <a:endParaRPr lang="bg-BG" sz="1600" dirty="0" smtClean="0">
              <a:solidFill>
                <a:prstClr val="black"/>
              </a:solidFill>
              <a:latin typeface="Helen Bg Light" panose="02000003080000020004"/>
            </a:endParaRPr>
          </a:p>
          <a:p>
            <a:pPr lvl="0" algn="just"/>
            <a:r>
              <a:rPr lang="bg-BG" sz="2400" dirty="0"/>
              <a:t>Одитният орган изразява с разумна степен на увереност становище за точността на представените пред ЕК отчети на разходите по ОПДУ за четвърта счетоводна година.</a:t>
            </a:r>
          </a:p>
          <a:p>
            <a:pPr marL="863600" lvl="1" indent="-342900">
              <a:lnSpc>
                <a:spcPct val="115000"/>
              </a:lnSpc>
              <a:spcBef>
                <a:spcPts val="0"/>
              </a:spcBef>
              <a:spcAft>
                <a:spcPts val="0"/>
              </a:spcAft>
              <a:buFont typeface="Arial" panose="020B0604020202020204" pitchFamily="34" charset="0"/>
              <a:buChar char="•"/>
            </a:pPr>
            <a:endParaRPr lang="ru-RU" sz="1600" b="1" dirty="0">
              <a:solidFill>
                <a:prstClr val="black"/>
              </a:solidFill>
              <a:latin typeface="Helen Bg Light" panose="02000003080000020004"/>
            </a:endParaRPr>
          </a:p>
        </p:txBody>
      </p:sp>
      <p:sp>
        <p:nvSpPr>
          <p:cNvPr id="11" name="TextBox 15"/>
          <p:cNvSpPr txBox="1">
            <a:spLocks noChangeArrowheads="1"/>
          </p:cNvSpPr>
          <p:nvPr/>
        </p:nvSpPr>
        <p:spPr bwMode="auto">
          <a:xfrm>
            <a:off x="306140" y="64973"/>
            <a:ext cx="145745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2019 </a:t>
            </a:r>
            <a:r>
              <a:rPr lang="bg-BG" altLang="bg-BG" dirty="0" smtClean="0">
                <a:solidFill>
                  <a:schemeClr val="bg1"/>
                </a:solidFill>
                <a:latin typeface="Helen Bg Light" panose="02000003080000020004" pitchFamily="50" charset="-52"/>
              </a:rPr>
              <a:t>(3)</a:t>
            </a:r>
            <a:endParaRPr lang="bg-BG" altLang="bg-BG" dirty="0">
              <a:solidFill>
                <a:schemeClr val="bg1"/>
              </a:solidFill>
              <a:latin typeface="Helen Bg Light" panose="02000003080000020004" pitchFamily="50" charset="-52"/>
            </a:endParaRPr>
          </a:p>
        </p:txBody>
      </p:sp>
      <p:pic>
        <p:nvPicPr>
          <p:cNvPr id="12"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824" y="1908423"/>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5045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2538388" y="1200263"/>
            <a:ext cx="8155012" cy="5647700"/>
          </a:xfrm>
          <a:prstGeom prst="rect">
            <a:avLst/>
          </a:prstGeom>
        </p:spPr>
        <p:txBody>
          <a:bodyPr wrap="square">
            <a:spAutoFit/>
          </a:bodyPr>
          <a:lstStyle/>
          <a:p>
            <a:pPr algn="just"/>
            <a:r>
              <a:rPr lang="en-US" sz="2400" b="1" dirty="0" smtClean="0">
                <a:solidFill>
                  <a:prstClr val="black"/>
                </a:solidFill>
                <a:latin typeface="Helen Bg Light" panose="02000003080000020004"/>
              </a:rPr>
              <a:t>IV. </a:t>
            </a:r>
            <a:r>
              <a:rPr lang="bg-BG" sz="2400" b="1" dirty="0" smtClean="0">
                <a:solidFill>
                  <a:prstClr val="black"/>
                </a:solidFill>
                <a:latin typeface="Helen Bg Light" panose="02000003080000020004"/>
              </a:rPr>
              <a:t>Трети системен одит на ИА ОСЕС за ИСУН</a:t>
            </a:r>
          </a:p>
          <a:p>
            <a:pPr algn="just"/>
            <a:r>
              <a:rPr lang="ru-RU" sz="2000" dirty="0" smtClean="0">
                <a:solidFill>
                  <a:prstClr val="black"/>
                </a:solidFill>
                <a:latin typeface="Helen Bg Light" panose="02000003080000020004"/>
              </a:rPr>
              <a:t>окончателен доклад е получен </a:t>
            </a:r>
            <a:r>
              <a:rPr lang="ru-RU" sz="2000" dirty="0">
                <a:solidFill>
                  <a:prstClr val="black"/>
                </a:solidFill>
                <a:latin typeface="Helen Bg Light" panose="02000003080000020004"/>
              </a:rPr>
              <a:t>на </a:t>
            </a:r>
            <a:r>
              <a:rPr lang="ru-RU" sz="2000" dirty="0" smtClean="0">
                <a:solidFill>
                  <a:prstClr val="black"/>
                </a:solidFill>
                <a:latin typeface="Helen Bg Light" panose="02000003080000020004"/>
              </a:rPr>
              <a:t>07.02.2019 </a:t>
            </a:r>
            <a:r>
              <a:rPr lang="ru-RU" sz="2000" dirty="0">
                <a:solidFill>
                  <a:prstClr val="black"/>
                </a:solidFill>
                <a:latin typeface="Helen Bg Light" panose="02000003080000020004"/>
              </a:rPr>
              <a:t>г</a:t>
            </a:r>
            <a:r>
              <a:rPr lang="ru-RU" sz="2000" dirty="0" smtClean="0">
                <a:solidFill>
                  <a:prstClr val="black"/>
                </a:solidFill>
                <a:latin typeface="Helen Bg Light" panose="02000003080000020004"/>
              </a:rPr>
              <a:t>.</a:t>
            </a:r>
          </a:p>
          <a:p>
            <a:pPr algn="just"/>
            <a:endParaRPr lang="ru-RU" sz="2000" dirty="0">
              <a:solidFill>
                <a:prstClr val="black"/>
              </a:solidFill>
              <a:latin typeface="Helen Bg Light" panose="02000003080000020004"/>
            </a:endParaRPr>
          </a:p>
          <a:p>
            <a:pPr algn="just"/>
            <a:r>
              <a:rPr lang="ru-RU" sz="2400" b="1" dirty="0">
                <a:solidFill>
                  <a:srgbClr val="C00000"/>
                </a:solidFill>
                <a:latin typeface="Helen Bg Light" panose="02000003080000020004"/>
              </a:rPr>
              <a:t>Оценка 2 </a:t>
            </a:r>
            <a:r>
              <a:rPr lang="ru-RU" sz="2000" b="1" dirty="0">
                <a:solidFill>
                  <a:srgbClr val="C00000"/>
                </a:solidFill>
                <a:latin typeface="Helen Bg Light" panose="02000003080000020004"/>
              </a:rPr>
              <a:t>„Функционира. Необходимо е известно подобрение” за:</a:t>
            </a:r>
          </a:p>
          <a:p>
            <a:pPr marL="863600" lvl="1" indent="-342900">
              <a:lnSpc>
                <a:spcPct val="115000"/>
              </a:lnSpc>
              <a:spcBef>
                <a:spcPts val="0"/>
              </a:spcBef>
              <a:spcAft>
                <a:spcPts val="0"/>
              </a:spcAft>
              <a:buFont typeface="Arial" panose="020B0604020202020204" pitchFamily="34" charset="0"/>
              <a:buChar char="•"/>
            </a:pPr>
            <a:r>
              <a:rPr lang="ru-RU" sz="2000" dirty="0" smtClean="0">
                <a:solidFill>
                  <a:prstClr val="black"/>
                </a:solidFill>
                <a:latin typeface="Helen Bg Light" panose="02000003080000020004"/>
              </a:rPr>
              <a:t>КИ 6</a:t>
            </a:r>
            <a:r>
              <a:rPr lang="ru-RU" sz="2000" dirty="0">
                <a:solidFill>
                  <a:prstClr val="black"/>
                </a:solidFill>
                <a:latin typeface="Helen Bg Light" panose="02000003080000020004"/>
              </a:rPr>
              <a:t>: </a:t>
            </a:r>
            <a:r>
              <a:rPr lang="ru-RU" sz="2000" b="1" dirty="0">
                <a:solidFill>
                  <a:prstClr val="black"/>
                </a:solidFill>
                <a:latin typeface="Helen Bg Light" panose="02000003080000020004"/>
              </a:rPr>
              <a:t>„Надеждна система за събиране и съхранение на данни за целите на мониторинга, оценяването, финансовото управление, проверките и одитите, включваща връзка с електронна система за обмен на данни с </a:t>
            </a:r>
            <a:r>
              <a:rPr lang="ru-RU" sz="2000" b="1" dirty="0" smtClean="0">
                <a:solidFill>
                  <a:prstClr val="black"/>
                </a:solidFill>
                <a:latin typeface="Helen Bg Light" panose="02000003080000020004"/>
              </a:rPr>
              <a:t>бенефициентите“</a:t>
            </a:r>
          </a:p>
          <a:p>
            <a:pPr marL="863600" lvl="1" indent="-342900">
              <a:lnSpc>
                <a:spcPct val="115000"/>
              </a:lnSpc>
              <a:spcBef>
                <a:spcPts val="0"/>
              </a:spcBef>
              <a:spcAft>
                <a:spcPts val="0"/>
              </a:spcAft>
              <a:buFont typeface="Arial" panose="020B0604020202020204" pitchFamily="34" charset="0"/>
              <a:buChar char="•"/>
            </a:pPr>
            <a:endParaRPr lang="ru-RU" sz="2000" b="1" dirty="0">
              <a:solidFill>
                <a:prstClr val="black"/>
              </a:solidFill>
              <a:latin typeface="Helen Bg Light" panose="02000003080000020004"/>
            </a:endParaRPr>
          </a:p>
          <a:p>
            <a:pPr marL="0" lvl="1" indent="0">
              <a:lnSpc>
                <a:spcPct val="115000"/>
              </a:lnSpc>
              <a:spcBef>
                <a:spcPts val="0"/>
              </a:spcBef>
              <a:spcAft>
                <a:spcPts val="0"/>
              </a:spcAft>
            </a:pPr>
            <a:r>
              <a:rPr lang="en-US" sz="2400" b="1" dirty="0" smtClean="0">
                <a:solidFill>
                  <a:prstClr val="black"/>
                </a:solidFill>
                <a:latin typeface="Helen Bg Light" panose="02000003080000020004"/>
              </a:rPr>
              <a:t>V. </a:t>
            </a:r>
            <a:r>
              <a:rPr lang="bg-BG" sz="2400" b="1" dirty="0">
                <a:solidFill>
                  <a:prstClr val="black"/>
                </a:solidFill>
                <a:latin typeface="Helen Bg Light" panose="02000003080000020004"/>
              </a:rPr>
              <a:t>Сертифициращ орган </a:t>
            </a:r>
            <a:r>
              <a:rPr lang="en-US" sz="2400" b="1" dirty="0">
                <a:solidFill>
                  <a:prstClr val="black"/>
                </a:solidFill>
                <a:latin typeface="Helen Bg Light" panose="02000003080000020004"/>
              </a:rPr>
              <a:t>- </a:t>
            </a:r>
            <a:r>
              <a:rPr lang="bg-BG" sz="2400" b="1" dirty="0" smtClean="0">
                <a:solidFill>
                  <a:prstClr val="black"/>
                </a:solidFill>
                <a:latin typeface="Helen Bg Light" panose="02000003080000020004"/>
              </a:rPr>
              <a:t>документални </a:t>
            </a:r>
            <a:r>
              <a:rPr lang="bg-BG" sz="2400" b="1" dirty="0">
                <a:solidFill>
                  <a:prstClr val="black"/>
                </a:solidFill>
                <a:latin typeface="Helen Bg Light" panose="02000003080000020004"/>
              </a:rPr>
              <a:t>проверки </a:t>
            </a:r>
            <a:endParaRPr lang="bg-BG" sz="2400" b="1" dirty="0" smtClean="0">
              <a:solidFill>
                <a:prstClr val="black"/>
              </a:solidFill>
              <a:latin typeface="Helen Bg Light" panose="02000003080000020004"/>
            </a:endParaRPr>
          </a:p>
          <a:p>
            <a:pPr marL="0" lvl="1" indent="0">
              <a:lnSpc>
                <a:spcPct val="115000"/>
              </a:lnSpc>
              <a:spcBef>
                <a:spcPts val="0"/>
              </a:spcBef>
              <a:spcAft>
                <a:spcPts val="0"/>
              </a:spcAft>
            </a:pPr>
            <a:r>
              <a:rPr lang="bg-BG" sz="2000" dirty="0" smtClean="0">
                <a:solidFill>
                  <a:prstClr val="black"/>
                </a:solidFill>
                <a:latin typeface="Helen Bg Light" panose="02000003080000020004"/>
              </a:rPr>
              <a:t>на </a:t>
            </a:r>
            <a:r>
              <a:rPr lang="bg-BG" sz="2000" dirty="0">
                <a:solidFill>
                  <a:prstClr val="black"/>
                </a:solidFill>
                <a:latin typeface="Helen Bg Light" panose="02000003080000020004"/>
              </a:rPr>
              <a:t>декларирани от УО на </a:t>
            </a:r>
            <a:r>
              <a:rPr lang="bg-BG" sz="2000" dirty="0" smtClean="0">
                <a:solidFill>
                  <a:prstClr val="black"/>
                </a:solidFill>
                <a:latin typeface="Helen Bg Light" panose="02000003080000020004"/>
              </a:rPr>
              <a:t>ОПДУ разходи</a:t>
            </a:r>
            <a:r>
              <a:rPr lang="bg-BG" sz="2000" dirty="0">
                <a:solidFill>
                  <a:prstClr val="black"/>
                </a:solidFill>
                <a:latin typeface="Helen Bg Light" panose="02000003080000020004"/>
              </a:rPr>
              <a:t>, включени в </a:t>
            </a:r>
            <a:r>
              <a:rPr lang="bg-BG" sz="2000" dirty="0" smtClean="0">
                <a:solidFill>
                  <a:prstClr val="black"/>
                </a:solidFill>
                <a:latin typeface="Helen Bg Light" panose="02000003080000020004"/>
              </a:rPr>
              <a:t>6 броя междинни </a:t>
            </a:r>
            <a:r>
              <a:rPr lang="bg-BG" sz="2000" dirty="0">
                <a:solidFill>
                  <a:prstClr val="black"/>
                </a:solidFill>
                <a:latin typeface="Helen Bg Light" panose="02000003080000020004"/>
              </a:rPr>
              <a:t>доклади по </a:t>
            </a:r>
            <a:r>
              <a:rPr lang="bg-BG" sz="2000" dirty="0" smtClean="0">
                <a:solidFill>
                  <a:prstClr val="black"/>
                </a:solidFill>
                <a:latin typeface="Helen Bg Light" panose="02000003080000020004"/>
              </a:rPr>
              <a:t>сертификация за 2018 г. и 3 проверки на доклади по </a:t>
            </a:r>
            <a:r>
              <a:rPr lang="bg-BG" sz="2000" dirty="0">
                <a:solidFill>
                  <a:prstClr val="black"/>
                </a:solidFill>
                <a:latin typeface="Helen Bg Light" panose="02000003080000020004"/>
              </a:rPr>
              <a:t>сертификация от началото на </a:t>
            </a:r>
            <a:r>
              <a:rPr lang="bg-BG" sz="2000" dirty="0" smtClean="0">
                <a:solidFill>
                  <a:prstClr val="black"/>
                </a:solidFill>
                <a:latin typeface="Helen Bg Light" panose="02000003080000020004"/>
              </a:rPr>
              <a:t>2019 </a:t>
            </a:r>
            <a:r>
              <a:rPr lang="bg-BG" sz="2000" dirty="0">
                <a:solidFill>
                  <a:prstClr val="black"/>
                </a:solidFill>
                <a:latin typeface="Helen Bg Light" panose="02000003080000020004"/>
              </a:rPr>
              <a:t>г. </a:t>
            </a:r>
          </a:p>
          <a:p>
            <a:pPr marL="863600" lvl="1" indent="-342900">
              <a:lnSpc>
                <a:spcPct val="115000"/>
              </a:lnSpc>
              <a:spcBef>
                <a:spcPts val="0"/>
              </a:spcBef>
              <a:spcAft>
                <a:spcPts val="0"/>
              </a:spcAft>
              <a:buFont typeface="Arial" panose="020B0604020202020204" pitchFamily="34" charset="0"/>
              <a:buChar char="•"/>
            </a:pPr>
            <a:endParaRPr lang="ru-RU" sz="1600" b="1" dirty="0">
              <a:solidFill>
                <a:prstClr val="black"/>
              </a:solidFill>
              <a:latin typeface="Helen Bg Light" panose="02000003080000020004"/>
            </a:endParaRPr>
          </a:p>
        </p:txBody>
      </p:sp>
      <p:sp>
        <p:nvSpPr>
          <p:cNvPr id="11" name="TextBox 15"/>
          <p:cNvSpPr txBox="1">
            <a:spLocks noChangeArrowheads="1"/>
          </p:cNvSpPr>
          <p:nvPr/>
        </p:nvSpPr>
        <p:spPr bwMode="auto">
          <a:xfrm>
            <a:off x="306140" y="125933"/>
            <a:ext cx="145745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2019 </a:t>
            </a:r>
            <a:r>
              <a:rPr lang="bg-BG" altLang="bg-BG" dirty="0" smtClean="0">
                <a:solidFill>
                  <a:schemeClr val="bg1"/>
                </a:solidFill>
                <a:latin typeface="Helen Bg Light" panose="02000003080000020004" pitchFamily="50" charset="-52"/>
              </a:rPr>
              <a:t>(4)</a:t>
            </a:r>
            <a:endParaRPr lang="bg-BG" altLang="bg-BG" dirty="0">
              <a:solidFill>
                <a:schemeClr val="bg1"/>
              </a:solidFill>
              <a:latin typeface="Helen Bg Light" panose="02000003080000020004" pitchFamily="50" charset="-52"/>
            </a:endParaRPr>
          </a:p>
        </p:txBody>
      </p:sp>
      <p:pic>
        <p:nvPicPr>
          <p:cNvPr id="12" name="Picture 2" descr="Image result for aud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824" y="1908423"/>
            <a:ext cx="2025733" cy="1440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5901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8"/>
          <p:cNvGrpSpPr>
            <a:grpSpLocks/>
          </p:cNvGrpSpPr>
          <p:nvPr/>
        </p:nvGrpSpPr>
        <p:grpSpPr bwMode="auto">
          <a:xfrm>
            <a:off x="0" y="3119438"/>
            <a:ext cx="10693400" cy="3384550"/>
            <a:chOff x="0" y="1116335"/>
            <a:chExt cx="10693400" cy="3384376"/>
          </a:xfrm>
        </p:grpSpPr>
        <p:pic>
          <p:nvPicPr>
            <p:cNvPr id="6154" name="Picture 1"/>
            <p:cNvPicPr>
              <a:picLocks noChangeAspect="1"/>
            </p:cNvPicPr>
            <p:nvPr/>
          </p:nvPicPr>
          <p:blipFill>
            <a:blip r:embed="rId3">
              <a:extLst>
                <a:ext uri="{28A0092B-C50C-407E-A947-70E740481C1C}">
                  <a14:useLocalDpi xmlns:a14="http://schemas.microsoft.com/office/drawing/2010/main" val="0"/>
                </a:ext>
              </a:extLst>
            </a:blip>
            <a:srcRect l="1904" t="4288" r="1910" b="65269"/>
            <a:stretch>
              <a:fillRect/>
            </a:stretch>
          </p:blipFill>
          <p:spPr bwMode="auto">
            <a:xfrm>
              <a:off x="0" y="1116335"/>
              <a:ext cx="1069340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774825" y="1778288"/>
              <a:ext cx="3167063" cy="414317"/>
            </a:xfrm>
            <a:prstGeom prst="rect">
              <a:avLst/>
            </a:prstGeom>
            <a:noFill/>
          </p:spPr>
          <p:txBody>
            <a:bodyPr wrap="none">
              <a:spAutoFit/>
            </a:bodyPr>
            <a:lstStyle/>
            <a:p>
              <a:pPr eaLnBrk="1" hangingPunct="1">
                <a:defRPr/>
              </a:pPr>
              <a:r>
                <a:rPr lang="bg-BG" dirty="0">
                  <a:solidFill>
                    <a:schemeClr val="tx1">
                      <a:lumMod val="50000"/>
                      <a:lumOff val="50000"/>
                    </a:schemeClr>
                  </a:solidFill>
                  <a:latin typeface="Helen Bg Light" panose="02000003080000020004" pitchFamily="50" charset="-52"/>
                </a:rPr>
                <a:t>ОПЕРАТИВНА ПРОГРАМА</a:t>
              </a:r>
            </a:p>
          </p:txBody>
        </p:sp>
        <p:sp>
          <p:nvSpPr>
            <p:cNvPr id="16" name="TextBox 15"/>
            <p:cNvSpPr txBox="1"/>
            <p:nvPr/>
          </p:nvSpPr>
          <p:spPr>
            <a:xfrm>
              <a:off x="1771650" y="2057674"/>
              <a:ext cx="3609975" cy="523848"/>
            </a:xfrm>
            <a:prstGeom prst="rect">
              <a:avLst/>
            </a:prstGeom>
            <a:noFill/>
          </p:spPr>
          <p:txBody>
            <a:bodyPr wrap="none">
              <a:spAutoFit/>
            </a:bodyPr>
            <a:lstStyle/>
            <a:p>
              <a:pPr eaLnBrk="1" hangingPunct="1">
                <a:defRPr/>
              </a:pPr>
              <a:r>
                <a:rPr lang="bg-BG" sz="2800" dirty="0">
                  <a:solidFill>
                    <a:schemeClr val="tx1">
                      <a:lumMod val="50000"/>
                      <a:lumOff val="50000"/>
                    </a:schemeClr>
                  </a:solidFill>
                  <a:latin typeface="Helen Bg" panose="020B0800050000020004" pitchFamily="34" charset="-52"/>
                </a:rPr>
                <a:t>ДОБРО УПРАВЛЕНИЕ</a:t>
              </a:r>
            </a:p>
          </p:txBody>
        </p:sp>
      </p:grpSp>
      <p:pic>
        <p:nvPicPr>
          <p:cNvPr id="614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28988" y="6575425"/>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530350" y="0"/>
            <a:ext cx="3960813"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0" name="TextBox 21"/>
          <p:cNvSpPr txBox="1">
            <a:spLocks noChangeArrowheads="1"/>
          </p:cNvSpPr>
          <p:nvPr/>
        </p:nvSpPr>
        <p:spPr bwMode="auto">
          <a:xfrm>
            <a:off x="1774825" y="1352550"/>
            <a:ext cx="198437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a:solidFill>
                  <a:schemeClr val="bg1"/>
                </a:solidFill>
                <a:latin typeface="Helen Bg Light" panose="02000003080000020004" pitchFamily="50" charset="-52"/>
              </a:rPr>
              <a:t>БЛАГОДАРЯ ЗА</a:t>
            </a:r>
          </a:p>
        </p:txBody>
      </p:sp>
      <p:sp>
        <p:nvSpPr>
          <p:cNvPr id="6151" name="TextBox 22"/>
          <p:cNvSpPr txBox="1">
            <a:spLocks noChangeArrowheads="1"/>
          </p:cNvSpPr>
          <p:nvPr/>
        </p:nvSpPr>
        <p:spPr bwMode="auto">
          <a:xfrm>
            <a:off x="1746250" y="1601788"/>
            <a:ext cx="2465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a:solidFill>
                  <a:schemeClr val="bg1"/>
                </a:solidFill>
                <a:latin typeface="Helen Bg" panose="020B0800050000020004" pitchFamily="34" charset="-52"/>
              </a:rPr>
              <a:t>ВНИМАНИЕТО</a:t>
            </a:r>
          </a:p>
        </p:txBody>
      </p:sp>
      <p:sp>
        <p:nvSpPr>
          <p:cNvPr id="27" name="Round Same Side Corner Rectangle 26"/>
          <p:cNvSpPr/>
          <p:nvPr/>
        </p:nvSpPr>
        <p:spPr>
          <a:xfrm>
            <a:off x="1744663" y="7164388"/>
            <a:ext cx="3641725"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3" name="Rectangle 13"/>
          <p:cNvSpPr>
            <a:spLocks noChangeArrowheads="1"/>
          </p:cNvSpPr>
          <p:nvPr/>
        </p:nvSpPr>
        <p:spPr bwMode="auto">
          <a:xfrm>
            <a:off x="1776413" y="4598988"/>
            <a:ext cx="7740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ru-RU" altLang="bg-BG" sz="1200" dirty="0">
                <a:solidFill>
                  <a:srgbClr val="7F7F7F"/>
                </a:solidFill>
                <a:latin typeface="Helen Bg Light" panose="02000003080000020004" pitchFamily="50" charset="-52"/>
              </a:rPr>
              <a:t>Дирекция „Добро управление”</a:t>
            </a:r>
          </a:p>
          <a:p>
            <a:pPr eaLnBrk="1" hangingPunct="1"/>
            <a:r>
              <a:rPr lang="ru-RU" altLang="bg-BG" sz="1200" dirty="0">
                <a:solidFill>
                  <a:srgbClr val="7F7F7F"/>
                </a:solidFill>
                <a:latin typeface="Helen Bg Light" panose="02000003080000020004" pitchFamily="50" charset="-52"/>
              </a:rPr>
              <a:t>Администрация на Министерския съвет</a:t>
            </a:r>
          </a:p>
          <a:p>
            <a:pPr eaLnBrk="1" hangingPunct="1"/>
            <a:r>
              <a:rPr lang="ru-RU" altLang="bg-BG" sz="1200" dirty="0">
                <a:solidFill>
                  <a:srgbClr val="7F7F7F"/>
                </a:solidFill>
                <a:latin typeface="Helen Bg Light" panose="02000003080000020004" pitchFamily="50" charset="-52"/>
              </a:rPr>
              <a:t>София 1594, бул. „Княз Ал. Дондуков” № 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400">
                <a:solidFill>
                  <a:schemeClr val="bg1"/>
                </a:solidFill>
                <a:latin typeface="Helen Bg Light" panose="02000003080000020004" pitchFamily="50" charset="-52"/>
              </a:rPr>
              <a:t>СКЛЮЧЕНИ </a:t>
            </a:r>
            <a:r>
              <a:rPr lang="bg-BG" altLang="bg-BG" sz="2000" b="1">
                <a:solidFill>
                  <a:schemeClr val="bg1"/>
                </a:solidFill>
                <a:latin typeface="Helen Bg" panose="020B0800050000020004" pitchFamily="34" charset="-52"/>
              </a:rPr>
              <a:t>ДОГОВОРИ/ИЗДАДЕНИ ЗАПОВЕДИ ЗА БФП </a:t>
            </a:r>
            <a:endParaRPr lang="bg-BG" altLang="bg-BG" sz="24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Rectangle 2"/>
          <p:cNvSpPr/>
          <p:nvPr/>
        </p:nvSpPr>
        <p:spPr>
          <a:xfrm>
            <a:off x="1098226" y="1188343"/>
            <a:ext cx="8496944" cy="400110"/>
          </a:xfrm>
          <a:prstGeom prst="rect">
            <a:avLst/>
          </a:prstGeom>
        </p:spPr>
        <p:txBody>
          <a:bodyPr wrap="square">
            <a:spAutoFit/>
          </a:bodyPr>
          <a:lstStyle/>
          <a:p>
            <a:pPr algn="ctr">
              <a:defRPr sz="1600" b="1" i="0" u="none" strike="noStrike" kern="1200" baseline="0">
                <a:solidFill>
                  <a:sysClr val="windowText" lastClr="000000"/>
                </a:solidFill>
                <a:latin typeface="+mn-lt"/>
                <a:ea typeface="+mn-ea"/>
                <a:cs typeface="+mn-cs"/>
              </a:defRPr>
            </a:pPr>
            <a:r>
              <a:rPr lang="bg-BG" sz="2000" b="1" dirty="0">
                <a:solidFill>
                  <a:sysClr val="windowText" lastClr="000000"/>
                </a:solidFill>
                <a:latin typeface="Helen Bg Light" panose="02000003080000020004" pitchFamily="50" charset="-52"/>
              </a:rPr>
              <a:t>ДОГОВОРЕНИ СРЕДСТВА СПРЯМО ФИНАНСОВИЯ ПЛАН (млн. лв.)</a:t>
            </a:r>
          </a:p>
        </p:txBody>
      </p:sp>
      <p:graphicFrame>
        <p:nvGraphicFramePr>
          <p:cNvPr id="16" name="Chart 15"/>
          <p:cNvGraphicFramePr>
            <a:graphicFrameLocks/>
          </p:cNvGraphicFramePr>
          <p:nvPr>
            <p:extLst/>
          </p:nvPr>
        </p:nvGraphicFramePr>
        <p:xfrm>
          <a:off x="234131" y="1074467"/>
          <a:ext cx="9865097" cy="527029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8991492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400">
                <a:solidFill>
                  <a:schemeClr val="bg1"/>
                </a:solidFill>
                <a:latin typeface="Helen Bg Light" panose="02000003080000020004" pitchFamily="50" charset="-52"/>
              </a:rPr>
              <a:t>СКЛЮЧЕНИ </a:t>
            </a:r>
            <a:r>
              <a:rPr lang="bg-BG" altLang="bg-BG" sz="2000" b="1">
                <a:solidFill>
                  <a:schemeClr val="bg1"/>
                </a:solidFill>
                <a:latin typeface="Helen Bg" panose="020B0800050000020004" pitchFamily="34" charset="-52"/>
              </a:rPr>
              <a:t>ДОГОВОРИ/ИЗДАДЕНИ ЗАПОВЕДИ ЗА БФП </a:t>
            </a:r>
            <a:endParaRPr lang="bg-BG" altLang="bg-BG" sz="2400" dirty="0">
              <a:solidFill>
                <a:schemeClr val="bg1"/>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4" name="Chart 13"/>
          <p:cNvGraphicFramePr>
            <a:graphicFrameLocks/>
          </p:cNvGraphicFramePr>
          <p:nvPr>
            <p:extLst/>
          </p:nvPr>
        </p:nvGraphicFramePr>
        <p:xfrm>
          <a:off x="4650065" y="3210676"/>
          <a:ext cx="5781650" cy="344936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hart 16"/>
          <p:cNvGraphicFramePr>
            <a:graphicFrameLocks/>
          </p:cNvGraphicFramePr>
          <p:nvPr>
            <p:extLst/>
          </p:nvPr>
        </p:nvGraphicFramePr>
        <p:xfrm>
          <a:off x="-413940" y="900311"/>
          <a:ext cx="6416379" cy="3059661"/>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7772181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4131" y="108223"/>
            <a:ext cx="10225135" cy="792088"/>
          </a:xfrm>
          <a:prstGeom prst="roundRect">
            <a:avLst/>
          </a:prstGeom>
          <a:solidFill>
            <a:srgbClr val="678403"/>
          </a:solidFill>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lvl1pPr algn="ctr" defTabSz="1042988" rtl="0" eaLnBrk="0" fontAlgn="base" hangingPunct="0">
              <a:spcBef>
                <a:spcPct val="0"/>
              </a:spcBef>
              <a:spcAft>
                <a:spcPct val="0"/>
              </a:spcAft>
              <a:defRPr sz="5000" kern="1200">
                <a:solidFill>
                  <a:schemeClr val="lt1"/>
                </a:solidFill>
                <a:latin typeface="+mn-lt"/>
                <a:ea typeface="+mn-ea"/>
                <a:cs typeface="+mn-cs"/>
              </a:defRPr>
            </a:lvl1pPr>
            <a:lvl2pPr algn="ctr" defTabSz="1042988" rtl="0" eaLnBrk="0" fontAlgn="base" hangingPunct="0">
              <a:spcBef>
                <a:spcPct val="0"/>
              </a:spcBef>
              <a:spcAft>
                <a:spcPct val="0"/>
              </a:spcAft>
              <a:defRPr sz="5000">
                <a:solidFill>
                  <a:schemeClr val="lt1"/>
                </a:solidFill>
                <a:latin typeface="+mn-lt"/>
                <a:ea typeface="+mn-ea"/>
                <a:cs typeface="+mn-cs"/>
              </a:defRPr>
            </a:lvl2pPr>
            <a:lvl3pPr algn="ctr" defTabSz="1042988" rtl="0" eaLnBrk="0" fontAlgn="base" hangingPunct="0">
              <a:spcBef>
                <a:spcPct val="0"/>
              </a:spcBef>
              <a:spcAft>
                <a:spcPct val="0"/>
              </a:spcAft>
              <a:defRPr sz="5000">
                <a:solidFill>
                  <a:schemeClr val="lt1"/>
                </a:solidFill>
                <a:latin typeface="+mn-lt"/>
                <a:ea typeface="+mn-ea"/>
                <a:cs typeface="+mn-cs"/>
              </a:defRPr>
            </a:lvl3pPr>
            <a:lvl4pPr algn="ctr" defTabSz="1042988" rtl="0" eaLnBrk="0" fontAlgn="base" hangingPunct="0">
              <a:spcBef>
                <a:spcPct val="0"/>
              </a:spcBef>
              <a:spcAft>
                <a:spcPct val="0"/>
              </a:spcAft>
              <a:defRPr sz="5000">
                <a:solidFill>
                  <a:schemeClr val="lt1"/>
                </a:solidFill>
                <a:latin typeface="+mn-lt"/>
                <a:ea typeface="+mn-ea"/>
                <a:cs typeface="+mn-cs"/>
              </a:defRPr>
            </a:lvl4pPr>
            <a:lvl5pPr algn="ctr" defTabSz="1042988" rtl="0" eaLnBrk="0" fontAlgn="base" hangingPunct="0">
              <a:spcBef>
                <a:spcPct val="0"/>
              </a:spcBef>
              <a:spcAft>
                <a:spcPct val="0"/>
              </a:spcAft>
              <a:defRPr sz="5000">
                <a:solidFill>
                  <a:schemeClr val="lt1"/>
                </a:solidFill>
                <a:latin typeface="+mn-lt"/>
                <a:ea typeface="+mn-ea"/>
                <a:cs typeface="+mn-cs"/>
              </a:defRPr>
            </a:lvl5pPr>
            <a:lvl6pPr marL="457200" algn="ctr" defTabSz="1042988" rtl="0" fontAlgn="base">
              <a:spcBef>
                <a:spcPct val="0"/>
              </a:spcBef>
              <a:spcAft>
                <a:spcPct val="0"/>
              </a:spcAft>
              <a:defRPr sz="5000">
                <a:solidFill>
                  <a:schemeClr val="lt1"/>
                </a:solidFill>
                <a:latin typeface="+mn-lt"/>
                <a:ea typeface="+mn-ea"/>
                <a:cs typeface="+mn-cs"/>
              </a:defRPr>
            </a:lvl6pPr>
            <a:lvl7pPr marL="914400" algn="ctr" defTabSz="1042988" rtl="0" fontAlgn="base">
              <a:spcBef>
                <a:spcPct val="0"/>
              </a:spcBef>
              <a:spcAft>
                <a:spcPct val="0"/>
              </a:spcAft>
              <a:defRPr sz="5000">
                <a:solidFill>
                  <a:schemeClr val="lt1"/>
                </a:solidFill>
                <a:latin typeface="+mn-lt"/>
                <a:ea typeface="+mn-ea"/>
                <a:cs typeface="+mn-cs"/>
              </a:defRPr>
            </a:lvl7pPr>
            <a:lvl8pPr marL="1371600" algn="ctr" defTabSz="1042988" rtl="0" fontAlgn="base">
              <a:spcBef>
                <a:spcPct val="0"/>
              </a:spcBef>
              <a:spcAft>
                <a:spcPct val="0"/>
              </a:spcAft>
              <a:defRPr sz="5000">
                <a:solidFill>
                  <a:schemeClr val="lt1"/>
                </a:solidFill>
                <a:latin typeface="+mn-lt"/>
                <a:ea typeface="+mn-ea"/>
                <a:cs typeface="+mn-cs"/>
              </a:defRPr>
            </a:lvl8pPr>
            <a:lvl9pPr marL="1828800" algn="ctr" defTabSz="1042988" rtl="0" fontAlgn="base">
              <a:spcBef>
                <a:spcPct val="0"/>
              </a:spcBef>
              <a:spcAft>
                <a:spcPct val="0"/>
              </a:spcAft>
              <a:defRPr sz="5000">
                <a:solidFill>
                  <a:schemeClr val="lt1"/>
                </a:solidFill>
                <a:latin typeface="+mn-lt"/>
                <a:ea typeface="+mn-ea"/>
                <a:cs typeface="+mn-cs"/>
              </a:defRPr>
            </a:lvl9pPr>
          </a:lstStyle>
          <a:p>
            <a:pPr algn="l" eaLnBrk="1" hangingPunct="1"/>
            <a:r>
              <a:rPr lang="bg-BG" altLang="bg-BG" sz="2400" b="1">
                <a:solidFill>
                  <a:prstClr val="white"/>
                </a:solidFill>
                <a:latin typeface="Helen Bg Light" panose="02000003080000020004" pitchFamily="50" charset="-52"/>
              </a:rPr>
              <a:t>ИГРП 2019</a:t>
            </a:r>
            <a:endParaRPr lang="bg-BG" altLang="bg-BG" sz="2400" b="1" dirty="0">
              <a:solidFill>
                <a:prstClr val="white"/>
              </a:solidFill>
              <a:latin typeface="Helen Bg Light" panose="02000003080000020004" pitchFamily="50" charset="-52"/>
            </a:endParaRPr>
          </a:p>
        </p:txBody>
      </p:sp>
      <p:grpSp>
        <p:nvGrpSpPr>
          <p:cNvPr id="9" name="Group 2"/>
          <p:cNvGrpSpPr>
            <a:grpSpLocks/>
          </p:cNvGrpSpPr>
          <p:nvPr/>
        </p:nvGrpSpPr>
        <p:grpSpPr bwMode="auto">
          <a:xfrm>
            <a:off x="0" y="6661150"/>
            <a:ext cx="10660063" cy="661988"/>
            <a:chOff x="23879" y="252238"/>
            <a:chExt cx="11787046" cy="878400"/>
          </a:xfrm>
        </p:grpSpPr>
        <p:pic>
          <p:nvPicPr>
            <p:cNvPr id="10"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8" name="Diagram 7"/>
          <p:cNvGraphicFramePr/>
          <p:nvPr>
            <p:extLst/>
          </p:nvPr>
        </p:nvGraphicFramePr>
        <p:xfrm>
          <a:off x="880566" y="1086256"/>
          <a:ext cx="9217024" cy="55189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8854417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1404863" y="180231"/>
            <a:ext cx="85411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ПРОЦЕДУРИ С ДОПУСТИНИ КАНДИДАТИ ОТ ЮЖЕН ЦЕНТРАЛЕН</a:t>
            </a: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854360889"/>
              </p:ext>
            </p:extLst>
          </p:nvPr>
        </p:nvGraphicFramePr>
        <p:xfrm>
          <a:off x="450156" y="1017759"/>
          <a:ext cx="9683438"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Процедура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Специализирани обучения за териториалната администрация</a:t>
            </a:r>
          </a:p>
          <a:p>
            <a:pPr marL="0" indent="0" algn="just">
              <a:buNone/>
            </a:pP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Цели </a:t>
            </a: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на операцията</a:t>
            </a: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ru-RU"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Подобряване на специализираните знания и умения на служителите в териториалните звена/поделения и териториалните структури на администрацията</a:t>
            </a:r>
            <a:endParaRPr lang="bg-BG" sz="18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Целеви групи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 </a:t>
            </a:r>
          </a:p>
          <a:p>
            <a:pPr lvl="1"/>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a:t>
            </a:r>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в териториални звена/поделения на администрацията-кандидат;</a:t>
            </a:r>
          </a:p>
          <a:p>
            <a:pPr lvl="1"/>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в териториални администрации към структурата на </a:t>
            </a:r>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администрацията-кандидат;</a:t>
            </a:r>
          </a:p>
          <a:p>
            <a:pPr lvl="1"/>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 в териториална администрация-кандидат.</a:t>
            </a:r>
          </a:p>
          <a:p>
            <a:pPr marL="0" indent="0" algn="just">
              <a:buNone/>
            </a:pPr>
            <a:r>
              <a:rPr lang="en-GB"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Примерни допустими </a:t>
            </a:r>
            <a:r>
              <a:rPr lang="en-GB"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дейности</a:t>
            </a: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Организиране, провеждане и участие в специализирани обучения за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служителите.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Дейностите са допустими, ако предвидените в тях обучения са пряко свързани със специфичната дейност на съответните териториални звена/структури. </a:t>
            </a:r>
            <a:endPar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lvl="0" indent="0">
              <a:buNone/>
            </a:pPr>
            <a:r>
              <a:rPr lang="bg-BG" sz="1800" b="1" dirty="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Категории допустими разходи: </a:t>
            </a:r>
            <a:endPar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endParaRPr>
          </a:p>
          <a:p>
            <a:pPr lvl="1"/>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Разходи за организиране, провеждане и  участие на/в специализирани </a:t>
            </a:r>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a:t>
            </a:r>
          </a:p>
          <a:p>
            <a:pPr lvl="1"/>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Непреки </a:t>
            </a:r>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разходи (разходи за организация и управление и разходи за информация и комуникация) </a:t>
            </a:r>
            <a:r>
              <a:rPr lang="en-US"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endPar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7301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r>
              <a:rPr lang="bg-BG" altLang="bg-BG" sz="2200" dirty="0">
                <a:solidFill>
                  <a:schemeClr val="bg1"/>
                </a:solidFill>
                <a:latin typeface="Helen Bg" pitchFamily="34" charset="-52"/>
              </a:rPr>
              <a:t>Процедура </a:t>
            </a:r>
            <a:r>
              <a:rPr lang="bg-BG" altLang="bg-BG" sz="2200" dirty="0" smtClean="0">
                <a:solidFill>
                  <a:schemeClr val="bg1"/>
                </a:solidFill>
                <a:latin typeface="Helen Bg" pitchFamily="34" charset="-52"/>
              </a:rPr>
              <a:t>„</a:t>
            </a:r>
            <a:r>
              <a:rPr lang="bg-BG" sz="2200" dirty="0">
                <a:solidFill>
                  <a:schemeClr val="bg1"/>
                </a:solidFill>
                <a:latin typeface="Helen Bg" pitchFamily="34" charset="-52"/>
              </a:rPr>
              <a:t>Специализирани обучения за </a:t>
            </a:r>
            <a:r>
              <a:rPr lang="bg-BG" sz="2200" strike="sngStrike" dirty="0" smtClean="0">
                <a:solidFill>
                  <a:schemeClr val="bg1"/>
                </a:solidFill>
                <a:latin typeface="Helen Bg" pitchFamily="34" charset="-52"/>
              </a:rPr>
              <a:t>специализираната </a:t>
            </a:r>
            <a:r>
              <a:rPr lang="bg-BG" sz="2200" dirty="0" smtClean="0">
                <a:solidFill>
                  <a:schemeClr val="bg1"/>
                </a:solidFill>
                <a:latin typeface="Helen Bg" pitchFamily="34" charset="-52"/>
              </a:rPr>
              <a:t>териториална</a:t>
            </a:r>
            <a:r>
              <a:rPr lang="bg-BG" sz="2200" strike="sngStrike" dirty="0" smtClean="0">
                <a:solidFill>
                  <a:schemeClr val="bg1"/>
                </a:solidFill>
                <a:latin typeface="Helen Bg" pitchFamily="34" charset="-52"/>
              </a:rPr>
              <a:t>та </a:t>
            </a:r>
            <a:r>
              <a:rPr lang="bg-BG" sz="2200" dirty="0" smtClean="0">
                <a:solidFill>
                  <a:schemeClr val="bg1"/>
                </a:solidFill>
                <a:latin typeface="Helen Bg" pitchFamily="34" charset="-52"/>
              </a:rPr>
              <a:t>администрация</a:t>
            </a:r>
            <a:r>
              <a:rPr lang="bg-BG" altLang="bg-BG" sz="2200" dirty="0" smtClean="0">
                <a:solidFill>
                  <a:schemeClr val="bg1"/>
                </a:solidFill>
                <a:latin typeface="Helen Bg" pitchFamily="34" charset="-52"/>
              </a:rPr>
              <a:t>“</a:t>
            </a:r>
            <a:endParaRPr lang="ru-RU" altLang="bg-BG" sz="2200" dirty="0">
              <a:solidFill>
                <a:schemeClr val="bg1"/>
              </a:solidFill>
              <a:latin typeface="Helen Bg" pitchFamily="34"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pic>
        <p:nvPicPr>
          <p:cNvPr id="7" name="Picture 2" descr="Image result for educ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924"/>
          <a:stretch/>
        </p:blipFill>
        <p:spPr bwMode="auto">
          <a:xfrm>
            <a:off x="213587" y="4799535"/>
            <a:ext cx="1819005" cy="10878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466380" y="1407844"/>
            <a:ext cx="7957996" cy="5447645"/>
          </a:xfrm>
          <a:prstGeom prst="rect">
            <a:avLst/>
          </a:prstGeom>
          <a:noFill/>
        </p:spPr>
        <p:txBody>
          <a:bodyPr wrap="square" rtlCol="0">
            <a:spAutoFit/>
          </a:bodyPr>
          <a:lstStyle/>
          <a:p>
            <a:pPr algn="just">
              <a:spcAft>
                <a:spcPts val="600"/>
              </a:spcAft>
            </a:pPr>
            <a:r>
              <a:rPr lang="bg-BG" sz="2400" b="1" dirty="0">
                <a:latin typeface="Helen Bg Light" panose="02000003080000020004" pitchFamily="50" charset="-52"/>
              </a:rPr>
              <a:t>С цел да обхване максимално широк брой от териториални администрации, УО на ОПДУ идентифицира необходимост от разширяване на обхвата на допустимите по процедурата </a:t>
            </a:r>
            <a:r>
              <a:rPr lang="bg-BG" sz="2400" b="1" dirty="0" smtClean="0">
                <a:latin typeface="Helen Bg Light" panose="02000003080000020004" pitchFamily="50" charset="-52"/>
              </a:rPr>
              <a:t>кандидати, което доведе до:</a:t>
            </a:r>
          </a:p>
          <a:p>
            <a:pPr marL="801688" indent="-266700" algn="just">
              <a:spcAft>
                <a:spcPts val="600"/>
              </a:spcAft>
              <a:buFont typeface="Wingdings" panose="05000000000000000000" pitchFamily="2" charset="2"/>
              <a:buChar char="Ø"/>
            </a:pPr>
            <a:r>
              <a:rPr lang="bg-BG" sz="2200" b="1" dirty="0" smtClean="0">
                <a:latin typeface="Helen Bg Light" panose="02000003080000020004" pitchFamily="50" charset="-52"/>
              </a:rPr>
              <a:t>Промяна </a:t>
            </a:r>
            <a:r>
              <a:rPr lang="bg-BG" sz="2200" b="1" dirty="0">
                <a:latin typeface="Helen Bg Light" panose="02000003080000020004" pitchFamily="50" charset="-52"/>
              </a:rPr>
              <a:t>в наименованието на </a:t>
            </a:r>
            <a:r>
              <a:rPr lang="bg-BG" sz="2200" b="1" dirty="0" smtClean="0">
                <a:latin typeface="Helen Bg Light" panose="02000003080000020004" pitchFamily="50" charset="-52"/>
              </a:rPr>
              <a:t>процедурата</a:t>
            </a:r>
            <a:r>
              <a:rPr lang="bg-BG" sz="2200" b="1" dirty="0">
                <a:latin typeface="Helen Bg Light" panose="02000003080000020004" pitchFamily="50" charset="-52"/>
              </a:rPr>
              <a:t>;</a:t>
            </a: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целите на </a:t>
            </a:r>
            <a:r>
              <a:rPr lang="bg-BG" sz="2200" b="1" dirty="0" smtClean="0">
                <a:latin typeface="Helen Bg Light" panose="02000003080000020004" pitchFamily="50" charset="-52"/>
              </a:rPr>
              <a:t>предоставяната безвъзмездна </a:t>
            </a:r>
            <a:r>
              <a:rPr lang="bg-BG" sz="2200" b="1" dirty="0">
                <a:latin typeface="Helen Bg Light" panose="02000003080000020004" pitchFamily="50" charset="-52"/>
              </a:rPr>
              <a:t>финансова </a:t>
            </a:r>
            <a:r>
              <a:rPr lang="bg-BG" sz="2200" b="1" dirty="0" smtClean="0">
                <a:latin typeface="Helen Bg Light" panose="02000003080000020004" pitchFamily="50" charset="-52"/>
              </a:rPr>
              <a:t>помощ;</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допустимите </a:t>
            </a:r>
            <a:r>
              <a:rPr lang="bg-BG" sz="2200" b="1" dirty="0" smtClean="0">
                <a:latin typeface="Helen Bg Light" panose="02000003080000020004" pitchFamily="50" charset="-52"/>
              </a:rPr>
              <a:t>кандидати и целевите групи;</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примерните допустими </a:t>
            </a:r>
            <a:r>
              <a:rPr lang="bg-BG" sz="2200" b="1" dirty="0" smtClean="0">
                <a:latin typeface="Helen Bg Light" panose="02000003080000020004" pitchFamily="50" charset="-52"/>
              </a:rPr>
              <a:t>дейности;</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датата на обявяване на </a:t>
            </a:r>
            <a:r>
              <a:rPr lang="bg-BG" sz="2200" b="1" dirty="0" smtClean="0">
                <a:latin typeface="Helen Bg Light" panose="02000003080000020004" pitchFamily="50" charset="-52"/>
              </a:rPr>
              <a:t>процедурата;</a:t>
            </a:r>
            <a:endParaRPr lang="bg-BG" sz="2200" b="1" dirty="0">
              <a:latin typeface="Helen Bg Light" panose="02000003080000020004" pitchFamily="50" charset="-52"/>
            </a:endParaRPr>
          </a:p>
          <a:p>
            <a:pPr marL="801688" indent="-266700" algn="just">
              <a:spcAft>
                <a:spcPts val="600"/>
              </a:spcAft>
              <a:buFont typeface="Wingdings" panose="05000000000000000000" pitchFamily="2" charset="2"/>
              <a:buChar char="Ø"/>
            </a:pPr>
            <a:r>
              <a:rPr lang="bg-BG" sz="2200" b="1" dirty="0">
                <a:latin typeface="Helen Bg Light" panose="02000003080000020004" pitchFamily="50" charset="-52"/>
              </a:rPr>
              <a:t>Промяна на максималния размер на БФП за отделен проект</a:t>
            </a:r>
            <a:r>
              <a:rPr lang="bg-BG" sz="2200" b="1" dirty="0" smtClean="0">
                <a:latin typeface="Helen Bg Light" panose="02000003080000020004" pitchFamily="50" charset="-52"/>
              </a:rPr>
              <a:t>.</a:t>
            </a:r>
            <a:endParaRPr lang="bg-BG" sz="2400" b="1" dirty="0" smtClean="0">
              <a:latin typeface="Helen Bg Light" panose="02000003080000020004" pitchFamily="50" charset="-52"/>
            </a:endParaRPr>
          </a:p>
        </p:txBody>
      </p:sp>
      <p:grpSp>
        <p:nvGrpSpPr>
          <p:cNvPr id="9" name="Group 2"/>
          <p:cNvGrpSpPr>
            <a:grpSpLocks/>
          </p:cNvGrpSpPr>
          <p:nvPr/>
        </p:nvGrpSpPr>
        <p:grpSpPr bwMode="auto">
          <a:xfrm>
            <a:off x="0" y="6732959"/>
            <a:ext cx="10660063" cy="661988"/>
            <a:chOff x="23879" y="252238"/>
            <a:chExt cx="11787046" cy="878400"/>
          </a:xfrm>
        </p:grpSpPr>
        <p:pic>
          <p:nvPicPr>
            <p:cNvPr id="11" name="Picture 1"/>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6">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6">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0933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600"/>
              </a:spcAft>
              <a:buFont typeface="Wingdings" panose="05000000000000000000" pitchFamily="2" charset="2"/>
              <a:buChar char="Ø"/>
            </a:pPr>
            <a:r>
              <a:rPr lang="bg-BG" sz="2000" b="1" dirty="0">
                <a:latin typeface="Helen Bg" panose="020B0800050000020004" pitchFamily="34" charset="-52"/>
              </a:rPr>
              <a:t>Промяна в наименованието на </a:t>
            </a:r>
            <a:r>
              <a:rPr lang="bg-BG" sz="2000" b="1" dirty="0" smtClean="0">
                <a:latin typeface="Helen Bg" panose="020B0800050000020004" pitchFamily="34" charset="-52"/>
              </a:rPr>
              <a:t>процедурата</a:t>
            </a:r>
            <a:endParaRPr lang="bg-BG" sz="2000" b="1" dirty="0">
              <a:latin typeface="Helen Bg" panose="020B0800050000020004" pitchFamily="34" charset="-52"/>
            </a:endParaRPr>
          </a:p>
          <a:p>
            <a:pPr marL="630238" indent="95250" algn="ctr">
              <a:spcAft>
                <a:spcPts val="600"/>
              </a:spcAft>
              <a:buFont typeface="Wingdings" panose="05000000000000000000" pitchFamily="2" charset="2"/>
              <a:buChar char="Ø"/>
            </a:pPr>
            <a:r>
              <a:rPr lang="bg-BG" sz="2000" b="1" dirty="0" smtClean="0">
                <a:latin typeface="Helen Bg" panose="020B0800050000020004" pitchFamily="34" charset="-52"/>
              </a:rPr>
              <a:t>Промяна </a:t>
            </a:r>
            <a:r>
              <a:rPr lang="bg-BG" sz="2000" b="1" dirty="0">
                <a:latin typeface="Helen Bg" panose="020B0800050000020004" pitchFamily="34" charset="-52"/>
              </a:rPr>
              <a:t>в целите на </a:t>
            </a:r>
            <a:r>
              <a:rPr lang="bg-BG" sz="2000" b="1" dirty="0" smtClean="0">
                <a:latin typeface="Helen Bg" panose="020B0800050000020004" pitchFamily="34" charset="-52"/>
              </a:rPr>
              <a:t>предоставяната безвъзмездна </a:t>
            </a:r>
            <a:r>
              <a:rPr lang="bg-BG" sz="2000" b="1" dirty="0">
                <a:latin typeface="Helen Bg" panose="020B0800050000020004" pitchFamily="34" charset="-52"/>
              </a:rPr>
              <a:t>финансова </a:t>
            </a:r>
            <a:r>
              <a:rPr lang="bg-BG" sz="2000" b="1" dirty="0" smtClean="0">
                <a:latin typeface="Helen Bg" panose="020B0800050000020004" pitchFamily="34" charset="-52"/>
              </a:rPr>
              <a:t>помощ</a:t>
            </a:r>
            <a:endParaRPr lang="bg-BG" sz="2000" b="1" dirty="0">
              <a:latin typeface="Helen Bg" panose="020B0800050000020004" pitchFamily="34" charset="-52"/>
            </a:endParaRPr>
          </a:p>
        </p:txBody>
      </p:sp>
      <p:pic>
        <p:nvPicPr>
          <p:cNvPr id="3" name="Picture 2"/>
          <p:cNvPicPr>
            <a:picLocks noChangeAspect="1"/>
          </p:cNvPicPr>
          <p:nvPr/>
        </p:nvPicPr>
        <p:blipFill>
          <a:blip r:embed="rId3"/>
          <a:stretch>
            <a:fillRect/>
          </a:stretch>
        </p:blipFill>
        <p:spPr>
          <a:xfrm>
            <a:off x="18108" y="1332360"/>
            <a:ext cx="2209965" cy="1584176"/>
          </a:xfrm>
          <a:prstGeom prst="rect">
            <a:avLst/>
          </a:prstGeom>
        </p:spPr>
      </p:pic>
      <p:grpSp>
        <p:nvGrpSpPr>
          <p:cNvPr id="9" name="Group 2"/>
          <p:cNvGrpSpPr>
            <a:grpSpLocks/>
          </p:cNvGrpSpPr>
          <p:nvPr/>
        </p:nvGrpSpPr>
        <p:grpSpPr bwMode="auto">
          <a:xfrm>
            <a:off x="0" y="6804967"/>
            <a:ext cx="10660063" cy="661988"/>
            <a:chOff x="23879" y="252238"/>
            <a:chExt cx="11787046" cy="878400"/>
          </a:xfrm>
        </p:grpSpPr>
        <p:pic>
          <p:nvPicPr>
            <p:cNvPr id="11" name="Picture 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5">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Table 1"/>
          <p:cNvGraphicFramePr>
            <a:graphicFrameLocks noGrp="1"/>
          </p:cNvGraphicFramePr>
          <p:nvPr>
            <p:extLst/>
          </p:nvPr>
        </p:nvGraphicFramePr>
        <p:xfrm>
          <a:off x="2525565" y="1332360"/>
          <a:ext cx="7970819" cy="4669908"/>
        </p:xfrm>
        <a:graphic>
          <a:graphicData uri="http://schemas.openxmlformats.org/drawingml/2006/table">
            <a:tbl>
              <a:tblPr firstRow="1" bandRow="1">
                <a:tableStyleId>{F5AB1C69-6EDB-4FF4-983F-18BD219EF322}</a:tableStyleId>
              </a:tblPr>
              <a:tblGrid>
                <a:gridCol w="2245071">
                  <a:extLst>
                    <a:ext uri="{9D8B030D-6E8A-4147-A177-3AD203B41FA5}">
                      <a16:colId xmlns:a16="http://schemas.microsoft.com/office/drawing/2014/main" val="3396646525"/>
                    </a:ext>
                  </a:extLst>
                </a:gridCol>
                <a:gridCol w="2928832">
                  <a:extLst>
                    <a:ext uri="{9D8B030D-6E8A-4147-A177-3AD203B41FA5}">
                      <a16:colId xmlns:a16="http://schemas.microsoft.com/office/drawing/2014/main" val="3836495150"/>
                    </a:ext>
                  </a:extLst>
                </a:gridCol>
                <a:gridCol w="2796916">
                  <a:extLst>
                    <a:ext uri="{9D8B030D-6E8A-4147-A177-3AD203B41FA5}">
                      <a16:colId xmlns:a16="http://schemas.microsoft.com/office/drawing/2014/main" val="987917062"/>
                    </a:ext>
                  </a:extLst>
                </a:gridCol>
              </a:tblGrid>
              <a:tr h="646548">
                <a:tc>
                  <a:txBody>
                    <a:bodyPr/>
                    <a:lstStyle/>
                    <a:p>
                      <a:pPr algn="ctr"/>
                      <a:r>
                        <a:rPr lang="bg-BG" dirty="0" smtClean="0">
                          <a:latin typeface="Helen Bg Light" panose="02000003080000020004" pitchFamily="50" charset="-52"/>
                        </a:rPr>
                        <a:t>ПРОМЯНА</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ПРЕДИ</a:t>
                      </a:r>
                      <a:endParaRPr lang="bg-BG" dirty="0">
                        <a:latin typeface="Helen Bg Light" panose="02000003080000020004" pitchFamily="50" charset="-52"/>
                      </a:endParaRPr>
                    </a:p>
                  </a:txBody>
                  <a:tcPr anchor="ctr"/>
                </a:tc>
                <a:tc>
                  <a:txBody>
                    <a:bodyPr/>
                    <a:lstStyle/>
                    <a:p>
                      <a:pPr algn="ctr"/>
                      <a:r>
                        <a:rPr lang="bg-BG" sz="2100" b="1" kern="1200" dirty="0" smtClean="0">
                          <a:solidFill>
                            <a:schemeClr val="lt1"/>
                          </a:solidFill>
                          <a:effectLst/>
                          <a:latin typeface="Helen Bg Light" panose="02000003080000020004" pitchFamily="50" charset="-52"/>
                          <a:ea typeface="+mn-ea"/>
                          <a:cs typeface="+mn-cs"/>
                        </a:rPr>
                        <a:t>ПРЕДЛОЖЕНИЕ</a:t>
                      </a:r>
                      <a:endParaRPr lang="bg-BG" dirty="0">
                        <a:latin typeface="Helen Bg Light" panose="02000003080000020004" pitchFamily="50" charset="-52"/>
                      </a:endParaRPr>
                    </a:p>
                  </a:txBody>
                  <a:tcPr anchor="ctr"/>
                </a:tc>
                <a:extLst>
                  <a:ext uri="{0D108BD9-81ED-4DB2-BD59-A6C34878D82A}">
                    <a16:rowId xmlns:a16="http://schemas.microsoft.com/office/drawing/2014/main" val="1100548341"/>
                  </a:ext>
                </a:extLst>
              </a:tr>
              <a:tr h="1166771">
                <a:tc>
                  <a:txBody>
                    <a:bodyPr/>
                    <a:lstStyle/>
                    <a:p>
                      <a:pPr algn="l"/>
                      <a:r>
                        <a:rPr lang="bg-BG" sz="1800" b="1" kern="1200" dirty="0" smtClean="0">
                          <a:solidFill>
                            <a:schemeClr val="dk1"/>
                          </a:solidFill>
                          <a:latin typeface="Helen Bg Light" panose="02000003080000020004" pitchFamily="50" charset="-52"/>
                          <a:ea typeface="+mn-ea"/>
                          <a:cs typeface="+mn-cs"/>
                        </a:rPr>
                        <a:t>НАИМЕНОВАНИЕ НА ПРОЦЕДУРАТА</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Специализирани обучения за </a:t>
                      </a:r>
                      <a:r>
                        <a:rPr lang="bg-BG" sz="1800" b="1" kern="1200" dirty="0" smtClean="0">
                          <a:solidFill>
                            <a:srgbClr val="FF0000"/>
                          </a:solidFill>
                          <a:latin typeface="Helen Bg Light" panose="02000003080000020004" pitchFamily="50" charset="-52"/>
                          <a:ea typeface="+mn-ea"/>
                          <a:cs typeface="+mn-cs"/>
                        </a:rPr>
                        <a:t>специализираната </a:t>
                      </a:r>
                      <a:r>
                        <a:rPr lang="bg-BG" sz="1800" b="1" kern="1200" dirty="0" smtClean="0">
                          <a:solidFill>
                            <a:schemeClr val="dk1"/>
                          </a:solidFill>
                          <a:latin typeface="Helen Bg Light" panose="02000003080000020004" pitchFamily="50" charset="-52"/>
                          <a:ea typeface="+mn-ea"/>
                          <a:cs typeface="+mn-cs"/>
                        </a:rPr>
                        <a:t>териториална администрация</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Специализирани обучения за териториалната администрация</a:t>
                      </a:r>
                      <a:r>
                        <a:rPr lang="ru-RU" altLang="bg-BG" sz="1800" b="1" kern="1200" dirty="0" smtClean="0">
                          <a:solidFill>
                            <a:schemeClr val="dk1"/>
                          </a:solidFill>
                          <a:latin typeface="Helen Bg Light" panose="02000003080000020004" pitchFamily="50" charset="-52"/>
                          <a:ea typeface="+mn-ea"/>
                          <a:cs typeface="+mn-cs"/>
                        </a:rPr>
                        <a:t> </a:t>
                      </a:r>
                      <a:endParaRPr lang="bg-BG" sz="1800" b="1"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308902787"/>
                  </a:ext>
                </a:extLst>
              </a:tr>
              <a:tr h="2513045">
                <a:tc>
                  <a:txBody>
                    <a:bodyPr/>
                    <a:lstStyle/>
                    <a:p>
                      <a:pPr algn="l"/>
                      <a:endParaRPr lang="ru-RU" sz="1800" i="1" kern="1200" dirty="0" smtClean="0">
                        <a:solidFill>
                          <a:schemeClr val="dk1"/>
                        </a:solidFill>
                        <a:latin typeface="Helen Bg Light" panose="02000003080000020004" pitchFamily="50" charset="-52"/>
                        <a:ea typeface="+mn-ea"/>
                        <a:cs typeface="+mn-cs"/>
                      </a:endParaRPr>
                    </a:p>
                    <a:p>
                      <a:pPr algn="l"/>
                      <a:r>
                        <a:rPr lang="bg-BG" sz="1800" b="1" kern="1200" dirty="0" smtClean="0">
                          <a:solidFill>
                            <a:schemeClr val="dk1"/>
                          </a:solidFill>
                          <a:latin typeface="Helen Bg Light" panose="02000003080000020004" pitchFamily="50" charset="-52"/>
                          <a:ea typeface="+mn-ea"/>
                          <a:cs typeface="+mn-cs"/>
                        </a:rPr>
                        <a:t>ЦЕЛИ НА ПРЕДОСТАВЯНАТА БЕЗВЪЗМЕЗДНА ФИНАНСОВА ПОМОЩ</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Подобряване на специализираните знания и умения </a:t>
                      </a:r>
                      <a:r>
                        <a:rPr lang="bg-BG" sz="1800" b="1" kern="1200" dirty="0" smtClean="0">
                          <a:solidFill>
                            <a:srgbClr val="FF0000"/>
                          </a:solidFill>
                          <a:latin typeface="Helen Bg Light" panose="02000003080000020004" pitchFamily="50" charset="-52"/>
                          <a:ea typeface="+mn-ea"/>
                          <a:cs typeface="+mn-cs"/>
                        </a:rPr>
                        <a:t>на служителите в специализираните териториални администрации</a:t>
                      </a:r>
                      <a:endParaRPr lang="bg-BG" sz="1800" b="1" kern="1200" dirty="0">
                        <a:solidFill>
                          <a:srgbClr val="FF0000"/>
                        </a:solidFill>
                        <a:latin typeface="Helen Bg Light" panose="02000003080000020004" pitchFamily="50" charset="-52"/>
                        <a:ea typeface="+mn-ea"/>
                        <a:cs typeface="+mn-cs"/>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Подобряване на специализираните знания и умения </a:t>
                      </a:r>
                      <a:r>
                        <a:rPr lang="bg-BG" sz="1800" b="1" u="sng" kern="1200" dirty="0" smtClean="0">
                          <a:solidFill>
                            <a:schemeClr val="dk1"/>
                          </a:solidFill>
                          <a:latin typeface="Helen Bg Light" panose="02000003080000020004" pitchFamily="50" charset="-52"/>
                          <a:ea typeface="+mn-ea"/>
                          <a:cs typeface="+mn-cs"/>
                        </a:rPr>
                        <a:t>на служителите в териториалните звена/поделения и териториалните структури на администрацията</a:t>
                      </a:r>
                      <a:endParaRPr lang="bg-BG" sz="1800" b="1" u="sng" kern="120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2472126856"/>
                  </a:ext>
                </a:extLst>
              </a:tr>
            </a:tbl>
          </a:graphicData>
        </a:graphic>
      </p:graphicFrame>
      <p:pic>
        <p:nvPicPr>
          <p:cNvPr id="4" name="Picture 3"/>
          <p:cNvPicPr>
            <a:picLocks noChangeAspect="1"/>
          </p:cNvPicPr>
          <p:nvPr/>
        </p:nvPicPr>
        <p:blipFill>
          <a:blip r:embed="rId6"/>
          <a:stretch>
            <a:fillRect/>
          </a:stretch>
        </p:blipFill>
        <p:spPr>
          <a:xfrm>
            <a:off x="153981" y="3021426"/>
            <a:ext cx="2240391" cy="975229"/>
          </a:xfrm>
          <a:prstGeom prst="rect">
            <a:avLst/>
          </a:prstGeom>
        </p:spPr>
      </p:pic>
      <p:pic>
        <p:nvPicPr>
          <p:cNvPr id="16" name="Picture 15"/>
          <p:cNvPicPr>
            <a:picLocks noChangeAspect="1"/>
          </p:cNvPicPr>
          <p:nvPr/>
        </p:nvPicPr>
        <p:blipFill>
          <a:blip r:embed="rId7"/>
          <a:stretch>
            <a:fillRect/>
          </a:stretch>
        </p:blipFill>
        <p:spPr>
          <a:xfrm>
            <a:off x="162124" y="4572719"/>
            <a:ext cx="2141223" cy="1284734"/>
          </a:xfrm>
          <a:prstGeom prst="rect">
            <a:avLst/>
          </a:prstGeom>
        </p:spPr>
      </p:pic>
    </p:spTree>
    <p:extLst>
      <p:ext uri="{BB962C8B-B14F-4D97-AF65-F5344CB8AC3E}">
        <p14:creationId xmlns:p14="http://schemas.microsoft.com/office/powerpoint/2010/main" val="33096015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3981" y="102330"/>
            <a:ext cx="10342403" cy="1104015"/>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marL="630238" indent="95250" algn="ctr">
              <a:spcAft>
                <a:spcPts val="1000"/>
              </a:spcAft>
              <a:buFont typeface="Wingdings" panose="05000000000000000000" pitchFamily="2" charset="2"/>
              <a:buChar char="Ø"/>
            </a:pPr>
            <a:r>
              <a:rPr lang="bg-BG" sz="2400" b="1" dirty="0" smtClean="0">
                <a:latin typeface="Helen Bg" panose="020B0800050000020004" pitchFamily="34" charset="-52"/>
              </a:rPr>
              <a:t>ПРОМЯНА НА ДОПУСТИМИТЕ КАНДИДАТИ И ЦЕЛЕВИТЕ ГРУПИ</a:t>
            </a:r>
            <a:endParaRPr lang="bg-BG" sz="2400" b="1" dirty="0">
              <a:latin typeface="Helen Bg" panose="020B0800050000020004" pitchFamily="34" charset="-52"/>
            </a:endParaRPr>
          </a:p>
        </p:txBody>
      </p:sp>
      <p:grpSp>
        <p:nvGrpSpPr>
          <p:cNvPr id="9" name="Group 2"/>
          <p:cNvGrpSpPr>
            <a:grpSpLocks/>
          </p:cNvGrpSpPr>
          <p:nvPr/>
        </p:nvGrpSpPr>
        <p:grpSpPr bwMode="auto">
          <a:xfrm>
            <a:off x="0" y="6791051"/>
            <a:ext cx="10660063" cy="661988"/>
            <a:chOff x="23879" y="252238"/>
            <a:chExt cx="11787046" cy="878400"/>
          </a:xfrm>
        </p:grpSpPr>
        <p:pic>
          <p:nvPicPr>
            <p:cNvPr id="11"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6" name="Table 15"/>
          <p:cNvGraphicFramePr>
            <a:graphicFrameLocks noGrp="1"/>
          </p:cNvGraphicFramePr>
          <p:nvPr>
            <p:extLst>
              <p:ext uri="{D42A27DB-BD31-4B8C-83A1-F6EECF244321}">
                <p14:modId xmlns:p14="http://schemas.microsoft.com/office/powerpoint/2010/main" val="2803479943"/>
              </p:ext>
            </p:extLst>
          </p:nvPr>
        </p:nvGraphicFramePr>
        <p:xfrm>
          <a:off x="153981" y="1404368"/>
          <a:ext cx="10436695" cy="4008120"/>
        </p:xfrm>
        <a:graphic>
          <a:graphicData uri="http://schemas.openxmlformats.org/drawingml/2006/table">
            <a:tbl>
              <a:tblPr firstRow="1" bandRow="1">
                <a:tableStyleId>{F5AB1C69-6EDB-4FF4-983F-18BD219EF322}</a:tableStyleId>
              </a:tblPr>
              <a:tblGrid>
                <a:gridCol w="1736335">
                  <a:extLst>
                    <a:ext uri="{9D8B030D-6E8A-4147-A177-3AD203B41FA5}">
                      <a16:colId xmlns:a16="http://schemas.microsoft.com/office/drawing/2014/main" val="1037276247"/>
                    </a:ext>
                  </a:extLst>
                </a:gridCol>
                <a:gridCol w="2654620">
                  <a:extLst>
                    <a:ext uri="{9D8B030D-6E8A-4147-A177-3AD203B41FA5}">
                      <a16:colId xmlns:a16="http://schemas.microsoft.com/office/drawing/2014/main" val="3633019628"/>
                    </a:ext>
                  </a:extLst>
                </a:gridCol>
                <a:gridCol w="6045740">
                  <a:extLst>
                    <a:ext uri="{9D8B030D-6E8A-4147-A177-3AD203B41FA5}">
                      <a16:colId xmlns:a16="http://schemas.microsoft.com/office/drawing/2014/main" val="1510482019"/>
                    </a:ext>
                  </a:extLst>
                </a:gridCol>
              </a:tblGrid>
              <a:tr h="380708">
                <a:tc>
                  <a:txBody>
                    <a:bodyPr/>
                    <a:lstStyle/>
                    <a:p>
                      <a:pPr algn="ctr"/>
                      <a:r>
                        <a:rPr lang="bg-BG" sz="2200" b="1" kern="1200" dirty="0" smtClean="0">
                          <a:solidFill>
                            <a:schemeClr val="lt1"/>
                          </a:solidFill>
                          <a:latin typeface="Helen Bg Light" panose="02000003080000020004" pitchFamily="50" charset="-52"/>
                          <a:ea typeface="+mn-ea"/>
                          <a:cs typeface="+mn-cs"/>
                        </a:rPr>
                        <a:t>ПРОМЯНА</a:t>
                      </a:r>
                      <a:endParaRPr lang="bg-BG" sz="2200" b="1" kern="1200" dirty="0">
                        <a:solidFill>
                          <a:schemeClr val="lt1"/>
                        </a:solidFill>
                        <a:latin typeface="Helen Bg Light" panose="02000003080000020004" pitchFamily="50" charset="-52"/>
                        <a:ea typeface="+mn-ea"/>
                        <a:cs typeface="+mn-cs"/>
                      </a:endParaRPr>
                    </a:p>
                  </a:txBody>
                  <a:tcPr anchor="ctr"/>
                </a:tc>
                <a:tc>
                  <a:txBody>
                    <a:bodyPr/>
                    <a:lstStyle/>
                    <a:p>
                      <a:pPr marL="0" algn="ctr" defTabSz="1043056" rtl="0" eaLnBrk="1" latinLnBrk="0" hangingPunct="1"/>
                      <a:r>
                        <a:rPr lang="bg-BG" sz="2200" b="1" kern="1200" dirty="0" smtClean="0">
                          <a:solidFill>
                            <a:schemeClr val="lt1"/>
                          </a:solidFill>
                          <a:latin typeface="Helen Bg Light" panose="02000003080000020004" pitchFamily="50" charset="-52"/>
                          <a:ea typeface="+mn-ea"/>
                          <a:cs typeface="+mn-cs"/>
                        </a:rPr>
                        <a:t>ПРЕДИ</a:t>
                      </a:r>
                      <a:endParaRPr lang="bg-BG" sz="2200" b="1" kern="1200" dirty="0">
                        <a:solidFill>
                          <a:schemeClr val="lt1"/>
                        </a:solidFill>
                        <a:latin typeface="Helen Bg Light" panose="02000003080000020004" pitchFamily="50" charset="-52"/>
                        <a:ea typeface="+mn-ea"/>
                        <a:cs typeface="+mn-cs"/>
                      </a:endParaRPr>
                    </a:p>
                  </a:txBody>
                  <a:tcPr anchor="ctr"/>
                </a:tc>
                <a:tc>
                  <a:txBody>
                    <a:bodyPr/>
                    <a:lstStyle/>
                    <a:p>
                      <a:pPr marL="0" algn="ctr" defTabSz="1043056" rtl="0" eaLnBrk="1" latinLnBrk="0" hangingPunct="1"/>
                      <a:r>
                        <a:rPr lang="bg-BG" sz="2200" b="1" kern="1200" dirty="0" smtClean="0">
                          <a:solidFill>
                            <a:schemeClr val="lt1"/>
                          </a:solidFill>
                          <a:latin typeface="Helen Bg Light" panose="02000003080000020004" pitchFamily="50" charset="-52"/>
                          <a:ea typeface="+mn-ea"/>
                          <a:cs typeface="+mn-cs"/>
                        </a:rPr>
                        <a:t>ПРЕДЛОЖЕНИЕ</a:t>
                      </a:r>
                      <a:endParaRPr lang="bg-BG" sz="2200" b="1" kern="1200" dirty="0">
                        <a:solidFill>
                          <a:schemeClr val="lt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3087174578"/>
                  </a:ext>
                </a:extLst>
              </a:tr>
              <a:tr h="3507723">
                <a:tc>
                  <a: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lang="bg-BG" sz="1800" b="1" kern="1200" dirty="0" smtClean="0">
                          <a:solidFill>
                            <a:schemeClr val="dk1"/>
                          </a:solidFill>
                          <a:latin typeface="Helen Bg Light" panose="02000003080000020004" pitchFamily="50" charset="-52"/>
                          <a:ea typeface="+mn-ea"/>
                          <a:cs typeface="+mn-cs"/>
                        </a:rPr>
                        <a:t>ДОПУСТИМИ КАНДИДАТИ</a:t>
                      </a:r>
                    </a:p>
                    <a:p>
                      <a:pPr algn="l"/>
                      <a:endParaRPr lang="bg-BG" dirty="0">
                        <a:latin typeface="Helen Bg Light" panose="02000003080000020004" pitchFamily="50" charset="-52"/>
                      </a:endParaRPr>
                    </a:p>
                  </a:txBody>
                  <a:tcPr anchor="ctr"/>
                </a:tc>
                <a:tc>
                  <a:txBody>
                    <a:bodyPr/>
                    <a:lstStyle/>
                    <a:p>
                      <a:pPr algn="ctr"/>
                      <a:r>
                        <a:rPr lang="bg-BG" sz="1800" b="1" kern="1200" dirty="0" smtClean="0">
                          <a:solidFill>
                            <a:schemeClr val="dk1"/>
                          </a:solidFill>
                          <a:latin typeface="Helen Bg Light" panose="02000003080000020004" pitchFamily="50" charset="-52"/>
                          <a:ea typeface="+mn-ea"/>
                          <a:cs typeface="+mn-cs"/>
                        </a:rPr>
                        <a:t>Специализирани териториални администрации  по смисъла на чл. 38, ал. 2, т. 3 на Закона за администрацията</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marL="285750" lvl="0" indent="-285750" algn="just">
                        <a:spcAft>
                          <a:spcPts val="600"/>
                        </a:spcAft>
                        <a:buFont typeface="Wingdings" panose="05000000000000000000" pitchFamily="2" charset="2"/>
                        <a:buChar char="Ø"/>
                      </a:pPr>
                      <a:r>
                        <a:rPr lang="bg-BG" sz="1800" b="1" kern="1200" dirty="0" smtClean="0">
                          <a:solidFill>
                            <a:schemeClr val="dk1"/>
                          </a:solidFill>
                          <a:latin typeface="Helen Bg Light" panose="02000003080000020004" pitchFamily="50" charset="-52"/>
                          <a:ea typeface="+mn-ea"/>
                          <a:cs typeface="+mn-cs"/>
                        </a:rPr>
                        <a:t>администрации</a:t>
                      </a:r>
                      <a:r>
                        <a:rPr lang="bg-BG" sz="2100" kern="1200" dirty="0" smtClean="0">
                          <a:solidFill>
                            <a:schemeClr val="dk1"/>
                          </a:solidFill>
                          <a:effectLst/>
                          <a:latin typeface="Helen Bg Light" panose="02000003080000020004" pitchFamily="50" charset="-52"/>
                          <a:ea typeface="+mn-ea"/>
                          <a:cs typeface="+mn-cs"/>
                        </a:rPr>
                        <a:t> на </a:t>
                      </a:r>
                      <a:r>
                        <a:rPr lang="bg-BG" sz="1800" b="1" kern="1200" dirty="0" smtClean="0">
                          <a:solidFill>
                            <a:schemeClr val="dk1"/>
                          </a:solidFill>
                          <a:latin typeface="Helen Bg Light" panose="02000003080000020004" pitchFamily="50" charset="-52"/>
                          <a:ea typeface="+mn-ea"/>
                          <a:cs typeface="+mn-cs"/>
                        </a:rPr>
                        <a:t>изпълнителната власт, които имат в структурата си териториални звена/поделения;</a:t>
                      </a:r>
                    </a:p>
                    <a:p>
                      <a:pPr marL="285750" lvl="0" indent="-285750" algn="just">
                        <a:spcAft>
                          <a:spcPts val="600"/>
                        </a:spcAft>
                        <a:buFont typeface="Wingdings" panose="05000000000000000000" pitchFamily="2" charset="2"/>
                        <a:buChar char="Ø"/>
                      </a:pPr>
                      <a:r>
                        <a:rPr lang="bg-BG" sz="1800" b="1" kern="1200" dirty="0" smtClean="0">
                          <a:solidFill>
                            <a:schemeClr val="dk1"/>
                          </a:solidFill>
                          <a:latin typeface="Helen Bg Light" panose="02000003080000020004" pitchFamily="50" charset="-52"/>
                          <a:ea typeface="+mn-ea"/>
                          <a:cs typeface="+mn-cs"/>
                        </a:rPr>
                        <a:t>администрации на изпълнителната власт, към чиято структура са създадени като юридически лица с нормативен акт или по ред, определен в нормативен акт, териториални администрации;</a:t>
                      </a:r>
                    </a:p>
                    <a:p>
                      <a:pPr marL="285750" lvl="0" indent="-285750" algn="just">
                        <a:spcAft>
                          <a:spcPts val="600"/>
                        </a:spcAft>
                        <a:buFont typeface="Wingdings" panose="05000000000000000000" pitchFamily="2" charset="2"/>
                        <a:buChar char="Ø"/>
                      </a:pPr>
                      <a:r>
                        <a:rPr lang="bg-BG" sz="1800" b="1" kern="1200" dirty="0" smtClean="0">
                          <a:solidFill>
                            <a:schemeClr val="dk1"/>
                          </a:solidFill>
                          <a:latin typeface="Helen Bg Light" panose="02000003080000020004" pitchFamily="50" charset="-52"/>
                          <a:ea typeface="+mn-ea"/>
                          <a:cs typeface="+mn-cs"/>
                        </a:rPr>
                        <a:t>териториални администрации на изпълнителната власт, създадени като юридически лица с нормативен акт или по ред, определен в нормативен акт, с изключение на областните и общинските администрации.</a:t>
                      </a:r>
                      <a:endParaRPr lang="bg-BG" dirty="0">
                        <a:latin typeface="Helen Bg Light" panose="02000003080000020004" pitchFamily="50" charset="-52"/>
                      </a:endParaRPr>
                    </a:p>
                  </a:txBody>
                  <a:tcPr anchor="ctr"/>
                </a:tc>
                <a:extLst>
                  <a:ext uri="{0D108BD9-81ED-4DB2-BD59-A6C34878D82A}">
                    <a16:rowId xmlns:a16="http://schemas.microsoft.com/office/drawing/2014/main" val="320152008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073244342"/>
              </p:ext>
            </p:extLst>
          </p:nvPr>
        </p:nvGraphicFramePr>
        <p:xfrm>
          <a:off x="153981" y="5513367"/>
          <a:ext cx="10436695" cy="2011680"/>
        </p:xfrm>
        <a:graphic>
          <a:graphicData uri="http://schemas.openxmlformats.org/drawingml/2006/table">
            <a:tbl>
              <a:tblPr firstRow="1" bandRow="1">
                <a:tableStyleId>{F5AB1C69-6EDB-4FF4-983F-18BD219EF322}</a:tableStyleId>
              </a:tblPr>
              <a:tblGrid>
                <a:gridCol w="1736335">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6036064">
                  <a:extLst>
                    <a:ext uri="{9D8B030D-6E8A-4147-A177-3AD203B41FA5}">
                      <a16:colId xmlns:a16="http://schemas.microsoft.com/office/drawing/2014/main" val="20002"/>
                    </a:ext>
                  </a:extLst>
                </a:gridCol>
              </a:tblGrid>
              <a:tr h="1166771">
                <a:tc>
                  <a:txBody>
                    <a:bodyPr/>
                    <a:lstStyle/>
                    <a:p>
                      <a:pPr algn="l"/>
                      <a:r>
                        <a:rPr lang="bg-BG" sz="1800" b="1" kern="1200" dirty="0" smtClean="0">
                          <a:solidFill>
                            <a:schemeClr val="dk1"/>
                          </a:solidFill>
                          <a:latin typeface="Helen Bg Light" panose="02000003080000020004" pitchFamily="50" charset="-52"/>
                          <a:ea typeface="+mn-ea"/>
                          <a:cs typeface="+mn-cs"/>
                        </a:rPr>
                        <a:t>ЦЕЛЕВИ ГРУПИ</a:t>
                      </a:r>
                      <a:endParaRPr lang="bg-BG" sz="1800" b="1" kern="1200" dirty="0">
                        <a:solidFill>
                          <a:schemeClr val="dk1"/>
                        </a:solidFill>
                        <a:latin typeface="Helen Bg Light" panose="02000003080000020004" pitchFamily="50" charset="-52"/>
                        <a:ea typeface="+mn-ea"/>
                        <a:cs typeface="+mn-cs"/>
                      </a:endParaRPr>
                    </a:p>
                  </a:txBody>
                  <a:tcPr anchor="ctr"/>
                </a:tc>
                <a:tc>
                  <a:txBody>
                    <a:bodyPr/>
                    <a:lstStyle/>
                    <a:p>
                      <a:pPr algn="ctr"/>
                      <a:r>
                        <a:rPr lang="bg-BG" sz="1800" b="1" kern="1200" noProof="0" dirty="0" smtClean="0">
                          <a:solidFill>
                            <a:schemeClr val="dk1"/>
                          </a:solidFill>
                          <a:latin typeface="Helen Bg Light" panose="02000003080000020004" pitchFamily="50" charset="-52"/>
                          <a:ea typeface="+mn-ea"/>
                          <a:cs typeface="+mn-cs"/>
                        </a:rPr>
                        <a:t>Служители на/в специализирани териториални администрации  по смисъла на чл. 38, ал. 2, т. 3 на Закона за администрацията</a:t>
                      </a:r>
                      <a:endParaRPr lang="bg-BG" sz="1800" b="1" kern="1200" noProof="0" dirty="0">
                        <a:solidFill>
                          <a:schemeClr val="dk1"/>
                        </a:solidFill>
                        <a:latin typeface="Helen Bg Light" panose="02000003080000020004" pitchFamily="50" charset="-52"/>
                        <a:ea typeface="+mn-ea"/>
                        <a:cs typeface="+mn-cs"/>
                      </a:endParaRPr>
                    </a:p>
                  </a:txBody>
                  <a:tcPr anchor="ctr"/>
                </a:tc>
                <a:tc>
                  <a:txBody>
                    <a:bodyPr/>
                    <a:lstStyle/>
                    <a:p>
                      <a:pPr marL="285750" indent="-285750" algn="just">
                        <a:buFont typeface="Wingdings" panose="05000000000000000000" pitchFamily="2" charset="2"/>
                        <a:buChar char="Ø"/>
                      </a:pPr>
                      <a:r>
                        <a:rPr lang="bg-BG" sz="1800" b="1" kern="1200" noProof="0" dirty="0" smtClean="0">
                          <a:solidFill>
                            <a:schemeClr val="dk1"/>
                          </a:solidFill>
                          <a:latin typeface="Helen Bg Light" panose="02000003080000020004" pitchFamily="50" charset="-52"/>
                          <a:ea typeface="+mn-ea"/>
                          <a:cs typeface="+mn-cs"/>
                        </a:rPr>
                        <a:t>служители в териториални звена/поделения на администрацията-кандидат;</a:t>
                      </a:r>
                    </a:p>
                    <a:p>
                      <a:pPr marL="285750" indent="-285750" algn="just">
                        <a:buFont typeface="Wingdings" panose="05000000000000000000" pitchFamily="2" charset="2"/>
                        <a:buChar char="Ø"/>
                      </a:pPr>
                      <a:r>
                        <a:rPr lang="bg-BG" sz="1800" b="1" kern="1200" noProof="0" dirty="0" smtClean="0">
                          <a:solidFill>
                            <a:schemeClr val="dk1"/>
                          </a:solidFill>
                          <a:latin typeface="Helen Bg Light" panose="02000003080000020004" pitchFamily="50" charset="-52"/>
                          <a:ea typeface="+mn-ea"/>
                          <a:cs typeface="+mn-cs"/>
                        </a:rPr>
                        <a:t>служители в териториални администрации към структурата на администрацията-кандидат;</a:t>
                      </a:r>
                    </a:p>
                    <a:p>
                      <a:pPr marL="285750" indent="-285750" algn="just">
                        <a:buFont typeface="Wingdings" panose="05000000000000000000" pitchFamily="2" charset="2"/>
                        <a:buChar char="Ø"/>
                      </a:pPr>
                      <a:r>
                        <a:rPr lang="bg-BG" sz="1800" b="1" kern="1200" noProof="0" dirty="0" smtClean="0">
                          <a:solidFill>
                            <a:schemeClr val="dk1"/>
                          </a:solidFill>
                          <a:latin typeface="Helen Bg Light" panose="02000003080000020004" pitchFamily="50" charset="-52"/>
                          <a:ea typeface="+mn-ea"/>
                          <a:cs typeface="+mn-cs"/>
                        </a:rPr>
                        <a:t>служители в териториална администрация-кандидат</a:t>
                      </a:r>
                      <a:endParaRPr lang="bg-BG" sz="1800" b="1" kern="1200" noProof="0" dirty="0">
                        <a:solidFill>
                          <a:schemeClr val="dk1"/>
                        </a:solidFill>
                        <a:latin typeface="Helen Bg Light" panose="02000003080000020004" pitchFamily="50" charset="-52"/>
                        <a:ea typeface="+mn-ea"/>
                        <a:cs typeface="+mn-cs"/>
                      </a:endParaRPr>
                    </a:p>
                  </a:txBody>
                  <a:tcPr anchor="ct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59742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9147</TotalTime>
  <Words>4337</Words>
  <Application>Microsoft Office PowerPoint</Application>
  <PresentationFormat>По избор</PresentationFormat>
  <Paragraphs>501</Paragraphs>
  <Slides>26</Slides>
  <Notes>26</Notes>
  <HiddenSlides>0</HiddenSlides>
  <MMClips>0</MMClips>
  <ScaleCrop>false</ScaleCrop>
  <HeadingPairs>
    <vt:vector size="6" baseType="variant">
      <vt:variant>
        <vt:lpstr>Използвани шрифтове</vt:lpstr>
      </vt:variant>
      <vt:variant>
        <vt:i4>7</vt:i4>
      </vt:variant>
      <vt:variant>
        <vt:lpstr>Тема</vt:lpstr>
      </vt:variant>
      <vt:variant>
        <vt:i4>1</vt:i4>
      </vt:variant>
      <vt:variant>
        <vt:lpstr>Заглавия на слайдовете</vt:lpstr>
      </vt:variant>
      <vt:variant>
        <vt:i4>26</vt:i4>
      </vt:variant>
    </vt:vector>
  </HeadingPairs>
  <TitlesOfParts>
    <vt:vector size="34" baseType="lpstr">
      <vt:lpstr>Arial</vt:lpstr>
      <vt:lpstr>Calibri</vt:lpstr>
      <vt:lpstr>Helen Bg</vt:lpstr>
      <vt:lpstr>Helen Bg </vt:lpstr>
      <vt:lpstr>Helen Bg Light</vt:lpstr>
      <vt:lpstr>Times New Roman</vt:lpstr>
      <vt:lpstr>Wingdings</vt:lpstr>
      <vt:lpstr>Office Theme</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lpstr>Презентация на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Емилия Герджикова</dc:creator>
  <cp:lastModifiedBy>Симеон Николов</cp:lastModifiedBy>
  <cp:revision>825</cp:revision>
  <cp:lastPrinted>2017-11-20T14:47:41Z</cp:lastPrinted>
  <dcterms:created xsi:type="dcterms:W3CDTF">2012-05-21T14:56:03Z</dcterms:created>
  <dcterms:modified xsi:type="dcterms:W3CDTF">2019-06-25T09:26:40Z</dcterms:modified>
</cp:coreProperties>
</file>